
<file path=[Content_Types].xml><?xml version="1.0" encoding="utf-8"?>
<Types xmlns="http://schemas.openxmlformats.org/package/2006/content-types">
  <Default Extension="avif" ContentType="image/av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4" r:id="rId4"/>
  </p:sldMasterIdLst>
  <p:notesMasterIdLst>
    <p:notesMasterId r:id="rId49"/>
  </p:notesMasterIdLst>
  <p:sldIdLst>
    <p:sldId id="280" r:id="rId5"/>
    <p:sldId id="281" r:id="rId6"/>
    <p:sldId id="282" r:id="rId7"/>
    <p:sldId id="283" r:id="rId8"/>
    <p:sldId id="284" r:id="rId9"/>
    <p:sldId id="285" r:id="rId10"/>
    <p:sldId id="286" r:id="rId11"/>
    <p:sldId id="287" r:id="rId12"/>
    <p:sldId id="288" r:id="rId13"/>
    <p:sldId id="289" r:id="rId14"/>
    <p:sldId id="290" r:id="rId15"/>
    <p:sldId id="291" r:id="rId16"/>
    <p:sldId id="292" r:id="rId17"/>
    <p:sldId id="293" r:id="rId18"/>
    <p:sldId id="294" r:id="rId19"/>
    <p:sldId id="295" r:id="rId20"/>
    <p:sldId id="296" r:id="rId21"/>
    <p:sldId id="297" r:id="rId22"/>
    <p:sldId id="298" r:id="rId23"/>
    <p:sldId id="299" r:id="rId24"/>
    <p:sldId id="300" r:id="rId25"/>
    <p:sldId id="302" r:id="rId26"/>
    <p:sldId id="304" r:id="rId27"/>
    <p:sldId id="305" r:id="rId28"/>
    <p:sldId id="301" r:id="rId29"/>
    <p:sldId id="306" r:id="rId30"/>
    <p:sldId id="307" r:id="rId31"/>
    <p:sldId id="308" r:id="rId32"/>
    <p:sldId id="309" r:id="rId33"/>
    <p:sldId id="310" r:id="rId34"/>
    <p:sldId id="311" r:id="rId35"/>
    <p:sldId id="312" r:id="rId36"/>
    <p:sldId id="313" r:id="rId37"/>
    <p:sldId id="314" r:id="rId38"/>
    <p:sldId id="315" r:id="rId39"/>
    <p:sldId id="316" r:id="rId40"/>
    <p:sldId id="317" r:id="rId41"/>
    <p:sldId id="318" r:id="rId42"/>
    <p:sldId id="319" r:id="rId43"/>
    <p:sldId id="320" r:id="rId44"/>
    <p:sldId id="321" r:id="rId45"/>
    <p:sldId id="322" r:id="rId46"/>
    <p:sldId id="323" r:id="rId47"/>
    <p:sldId id="324"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71" d="100"/>
          <a:sy n="71" d="100"/>
        </p:scale>
        <p:origin x="69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51A848-C778-47E8-8027-621DC012DA0D}" type="datetimeFigureOut">
              <a:rPr lang="en-IN" smtClean="0"/>
              <a:t>08-02-2024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3F329B-422F-4B8B-B6FE-FAF95BA22B2B}" type="slidenum">
              <a:rPr lang="en-IN" smtClean="0"/>
              <a:t>‹#›</a:t>
            </a:fld>
            <a:endParaRPr lang="en-IN"/>
          </a:p>
        </p:txBody>
      </p:sp>
    </p:spTree>
    <p:extLst>
      <p:ext uri="{BB962C8B-B14F-4D97-AF65-F5344CB8AC3E}">
        <p14:creationId xmlns:p14="http://schemas.microsoft.com/office/powerpoint/2010/main" val="4000508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74423" y="802298"/>
            <a:ext cx="8637073" cy="2920713"/>
          </a:xfrm>
        </p:spPr>
        <p:txBody>
          <a:bodyPr bIns="0" anchor="b">
            <a:normAutofit/>
          </a:bodyPr>
          <a:lstStyle>
            <a:lvl1pPr algn="ctr">
              <a:defRPr sz="6600"/>
            </a:lvl1pPr>
          </a:lstStyle>
          <a:p>
            <a:r>
              <a:rPr lang="en-US"/>
              <a:t>Click to edit Master title style</a:t>
            </a:r>
            <a:endParaRPr lang="en-US" dirty="0"/>
          </a:p>
        </p:txBody>
      </p:sp>
      <p:sp>
        <p:nvSpPr>
          <p:cNvPr id="3" name="Subtitle 2"/>
          <p:cNvSpPr>
            <a:spLocks noGrp="1"/>
          </p:cNvSpPr>
          <p:nvPr>
            <p:ph type="subTitle" idx="1"/>
          </p:nvPr>
        </p:nvSpPr>
        <p:spPr>
          <a:xfrm>
            <a:off x="1774424" y="3724074"/>
            <a:ext cx="8637072" cy="977621"/>
          </a:xfrm>
        </p:spPr>
        <p:txBody>
          <a:bodyPr tIns="91440" bIns="91440">
            <a:normAutofit/>
          </a:bodyPr>
          <a:lstStyle>
            <a:lvl1pPr marL="0" indent="0" algn="ctr">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2/8/2024</a:t>
            </a:fld>
            <a:endParaRPr lang="en-US" dirty="0"/>
          </a:p>
        </p:txBody>
      </p:sp>
      <p:sp>
        <p:nvSpPr>
          <p:cNvPr id="5" name="Footer Placeholder 4"/>
          <p:cNvSpPr>
            <a:spLocks noGrp="1"/>
          </p:cNvSpPr>
          <p:nvPr>
            <p:ph type="ftr" sz="quarter" idx="11"/>
          </p:nvPr>
        </p:nvSpPr>
        <p:spPr>
          <a:xfrm>
            <a:off x="1451579" y="329307"/>
            <a:ext cx="5626774" cy="309201"/>
          </a:xfrm>
        </p:spPr>
        <p:txBody>
          <a:bodyPr/>
          <a:lstStyle/>
          <a:p>
            <a:endParaRPr lang="en-US" dirty="0"/>
          </a:p>
        </p:txBody>
      </p:sp>
      <p:sp>
        <p:nvSpPr>
          <p:cNvPr id="6" name="Slide Number Placeholder 5"/>
          <p:cNvSpPr>
            <a:spLocks noGrp="1"/>
          </p:cNvSpPr>
          <p:nvPr>
            <p:ph type="sldNum" sz="quarter" idx="12"/>
          </p:nvPr>
        </p:nvSpPr>
        <p:spPr>
          <a:xfrm>
            <a:off x="476834" y="798973"/>
            <a:ext cx="811019" cy="503578"/>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268990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8284899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7052"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518654"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4191980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9151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969007"/>
          </a:xfrm>
        </p:spPr>
        <p:txBody>
          <a:bodyPr anchor="b">
            <a:normAutofit/>
          </a:bodyPr>
          <a:lstStyle>
            <a:lvl1pPr algn="ctr">
              <a:defRPr sz="3600"/>
            </a:lvl1pPr>
          </a:lstStyle>
          <a:p>
            <a:r>
              <a:rPr lang="en-US"/>
              <a:t>Click to edit Master title style</a:t>
            </a:r>
            <a:endParaRPr lang="en-US" dirty="0"/>
          </a:p>
        </p:txBody>
      </p:sp>
      <p:sp>
        <p:nvSpPr>
          <p:cNvPr id="3" name="Text Placeholder 2"/>
          <p:cNvSpPr>
            <a:spLocks noGrp="1"/>
          </p:cNvSpPr>
          <p:nvPr>
            <p:ph type="body" idx="1"/>
          </p:nvPr>
        </p:nvSpPr>
        <p:spPr>
          <a:xfrm>
            <a:off x="1774423" y="3725137"/>
            <a:ext cx="8643154" cy="1093987"/>
          </a:xfrm>
        </p:spPr>
        <p:txBody>
          <a:bodyPr tIns="91440">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440363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29357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488654"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54140" y="2017343"/>
            <a:ext cx="4488654"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09932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295603"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488794"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488794"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56025" y="2023003"/>
            <a:ext cx="4488794"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56025" y="2821491"/>
            <a:ext cx="4488794"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2/8/2024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87614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328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2/8/2024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15887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2961967" cy="2406518"/>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3032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2961967"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636054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2"/>
            <a:ext cx="5532328" cy="1922299"/>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3200" dirty="0"/>
            </a:lvl1pPr>
          </a:lstStyle>
          <a:p>
            <a:pPr lvl="0" algn="ctr"/>
            <a:r>
              <a:rPr lang="en-US"/>
              <a:t>Click icon to add picture</a:t>
            </a:r>
            <a:endParaRPr lang="en-US" dirty="0"/>
          </a:p>
        </p:txBody>
      </p:sp>
      <p:sp>
        <p:nvSpPr>
          <p:cNvPr id="4" name="Text Placeholder 3"/>
          <p:cNvSpPr>
            <a:spLocks noGrp="1"/>
          </p:cNvSpPr>
          <p:nvPr>
            <p:ph type="body" sz="half" idx="2"/>
          </p:nvPr>
        </p:nvSpPr>
        <p:spPr>
          <a:xfrm>
            <a:off x="1450329" y="3059600"/>
            <a:ext cx="5524404" cy="2090134"/>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9EA15526-7079-4B7B-987C-1B5FAE11A0FF}" type="datetime1">
              <a:rPr lang="en-US" smtClean="0"/>
              <a:t>2/8/2024</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866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9" y="804519"/>
            <a:ext cx="9291215" cy="10492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29121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42079"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073ED0CC-082F-4160-86E5-0D6041F12778}" type="datetime1">
              <a:rPr lang="en-US" smtClean="0"/>
              <a:t>2/8/2024</a:t>
            </a:fld>
            <a:endParaRPr lang="en-US" dirty="0"/>
          </a:p>
        </p:txBody>
      </p:sp>
      <p:sp>
        <p:nvSpPr>
          <p:cNvPr id="5" name="Footer Placeholder 4"/>
          <p:cNvSpPr>
            <a:spLocks noGrp="1"/>
          </p:cNvSpPr>
          <p:nvPr>
            <p:ph type="ftr" sz="quarter" idx="3"/>
          </p:nvPr>
        </p:nvSpPr>
        <p:spPr>
          <a:xfrm>
            <a:off x="1451579" y="329307"/>
            <a:ext cx="562677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3A98EE3D-8CD1-4C3F-BD1C-C98C9596463C}" type="slidenum">
              <a:rPr lang="en-US" smtClean="0"/>
              <a:t>‹#›</a:t>
            </a:fld>
            <a:endParaRPr lang="en-US" dirty="0"/>
          </a:p>
        </p:txBody>
      </p:sp>
      <p:sp>
        <p:nvSpPr>
          <p:cNvPr id="9" name="Rectangle 8"/>
          <p:cNvSpPr/>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2" name="Straight Connector 11"/>
          <p:cNvCxnSpPr/>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6016076"/>
      </p:ext>
    </p:extLst>
  </p:cSld>
  <p:clrMap bg1="dk1" tx1="lt1" bg2="dk2" tx2="lt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sldNum="0" hdr="0" ftr="0" dt="0"/>
  <p:txStyles>
    <p:titleStyle>
      <a:lvl1pPr algn="ctr" defTabSz="914400" rtl="0" eaLnBrk="1" latinLnBrk="0" hangingPunct="1">
        <a:lnSpc>
          <a:spcPct val="90000"/>
        </a:lnSpc>
        <a:spcBef>
          <a:spcPct val="0"/>
        </a:spcBef>
        <a:buNone/>
        <a:defRPr sz="3200" b="0" i="0" kern="1200" cap="all">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avif"/><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Capstone Project North Wind Traders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dirty="0">
                <a:solidFill>
                  <a:srgbClr val="5792BA"/>
                </a:solidFill>
              </a:rPr>
              <a:t>By Sahil Bhardwaj</a:t>
            </a:r>
            <a:endParaRPr lang="en-US" sz="2300" dirty="0">
              <a:solidFill>
                <a:srgbClr val="5792BA"/>
              </a:solidFill>
            </a:endParaRPr>
          </a:p>
        </p:txBody>
      </p:sp>
      <p:pic>
        <p:nvPicPr>
          <p:cNvPr id="6" name="Picture 5">
            <a:extLst>
              <a:ext uri="{FF2B5EF4-FFF2-40B4-BE49-F238E27FC236}">
                <a16:creationId xmlns:a16="http://schemas.microsoft.com/office/drawing/2014/main" id="{2DADE106-915C-0502-2CD3-A4C2026E0F4E}"/>
              </a:ext>
            </a:extLst>
          </p:cNvPr>
          <p:cNvPicPr>
            <a:picLocks noChangeAspect="1"/>
          </p:cNvPicPr>
          <p:nvPr/>
        </p:nvPicPr>
        <p:blipFill>
          <a:blip r:embed="rId3"/>
          <a:stretch>
            <a:fillRect/>
          </a:stretch>
        </p:blipFill>
        <p:spPr>
          <a:xfrm>
            <a:off x="0" y="0"/>
            <a:ext cx="7099300" cy="6159500"/>
          </a:xfrm>
          <a:prstGeom prst="rect">
            <a:avLst/>
          </a:prstGeom>
        </p:spPr>
      </p:pic>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9D2982-566F-661D-C96A-6433E015DE04}"/>
              </a:ext>
            </a:extLst>
          </p:cNvPr>
          <p:cNvSpPr txBox="1"/>
          <p:nvPr/>
        </p:nvSpPr>
        <p:spPr>
          <a:xfrm>
            <a:off x="1130300" y="508000"/>
            <a:ext cx="8394700" cy="677108"/>
          </a:xfrm>
          <a:prstGeom prst="rect">
            <a:avLst/>
          </a:prstGeom>
          <a:noFill/>
        </p:spPr>
        <p:txBody>
          <a:bodyPr wrap="square" rtlCol="0">
            <a:spAutoFit/>
          </a:bodyPr>
          <a:lstStyle/>
          <a:p>
            <a:pPr algn="l"/>
            <a:r>
              <a:rPr lang="en-US" sz="2000" b="1" i="0" dirty="0">
                <a:solidFill>
                  <a:schemeClr val="accent1"/>
                </a:solidFill>
                <a:effectLst/>
                <a:latin typeface="Plus Jakarta Sans"/>
              </a:rPr>
              <a:t>4.</a:t>
            </a:r>
            <a:r>
              <a:rPr lang="en-US" sz="1800" b="1" i="0" dirty="0">
                <a:solidFill>
                  <a:schemeClr val="accent1"/>
                </a:solidFill>
                <a:effectLst/>
                <a:latin typeface="Plus Jakarta Sans"/>
              </a:rPr>
              <a:t>How does order volume change over time? Can we create a time series chart or stacked bar chart to visualize it?</a:t>
            </a:r>
          </a:p>
        </p:txBody>
      </p:sp>
      <p:pic>
        <p:nvPicPr>
          <p:cNvPr id="4" name="Picture 3">
            <a:extLst>
              <a:ext uri="{FF2B5EF4-FFF2-40B4-BE49-F238E27FC236}">
                <a16:creationId xmlns:a16="http://schemas.microsoft.com/office/drawing/2014/main" id="{5B67CAC1-655D-58C0-54E3-680A31DA68F9}"/>
              </a:ext>
            </a:extLst>
          </p:cNvPr>
          <p:cNvPicPr>
            <a:picLocks noChangeAspect="1"/>
          </p:cNvPicPr>
          <p:nvPr/>
        </p:nvPicPr>
        <p:blipFill>
          <a:blip r:embed="rId2"/>
          <a:stretch>
            <a:fillRect/>
          </a:stretch>
        </p:blipFill>
        <p:spPr>
          <a:xfrm>
            <a:off x="4940301" y="1447800"/>
            <a:ext cx="6429756" cy="3962400"/>
          </a:xfrm>
          <a:prstGeom prst="rect">
            <a:avLst/>
          </a:prstGeom>
        </p:spPr>
      </p:pic>
      <p:sp>
        <p:nvSpPr>
          <p:cNvPr id="5" name="TextBox 4">
            <a:extLst>
              <a:ext uri="{FF2B5EF4-FFF2-40B4-BE49-F238E27FC236}">
                <a16:creationId xmlns:a16="http://schemas.microsoft.com/office/drawing/2014/main" id="{51C77123-DEFE-1283-02D3-5AD1589D4E54}"/>
              </a:ext>
            </a:extLst>
          </p:cNvPr>
          <p:cNvSpPr txBox="1"/>
          <p:nvPr/>
        </p:nvSpPr>
        <p:spPr>
          <a:xfrm>
            <a:off x="1574800" y="1905000"/>
            <a:ext cx="2667000" cy="2031325"/>
          </a:xfrm>
          <a:prstGeom prst="rect">
            <a:avLst/>
          </a:prstGeom>
          <a:noFill/>
        </p:spPr>
        <p:txBody>
          <a:bodyPr wrap="square" rtlCol="0">
            <a:spAutoFit/>
          </a:bodyPr>
          <a:lstStyle/>
          <a:p>
            <a:r>
              <a:rPr lang="en-US" dirty="0">
                <a:solidFill>
                  <a:srgbClr val="E3E3E3"/>
                </a:solidFill>
                <a:latin typeface="Google Sans"/>
              </a:rPr>
              <a:t>T</a:t>
            </a:r>
            <a:r>
              <a:rPr lang="en-US" b="0" i="0" dirty="0">
                <a:solidFill>
                  <a:srgbClr val="E3E3E3"/>
                </a:solidFill>
                <a:effectLst/>
                <a:latin typeface="Google Sans"/>
              </a:rPr>
              <a:t>he order volume shows a gradual increase over time, with some fluctuations. There's a notable jump in volume between July 1995 and April 1996</a:t>
            </a:r>
            <a:endParaRPr lang="en-IN" dirty="0"/>
          </a:p>
        </p:txBody>
      </p:sp>
    </p:spTree>
    <p:extLst>
      <p:ext uri="{BB962C8B-B14F-4D97-AF65-F5344CB8AC3E}">
        <p14:creationId xmlns:p14="http://schemas.microsoft.com/office/powerpoint/2010/main" val="2978044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3A35EC-153F-6476-197F-74298C318475}"/>
              </a:ext>
            </a:extLst>
          </p:cNvPr>
          <p:cNvSpPr txBox="1"/>
          <p:nvPr/>
        </p:nvSpPr>
        <p:spPr>
          <a:xfrm>
            <a:off x="1143000" y="520700"/>
            <a:ext cx="9165651" cy="677108"/>
          </a:xfrm>
          <a:prstGeom prst="rect">
            <a:avLst/>
          </a:prstGeom>
          <a:noFill/>
        </p:spPr>
        <p:txBody>
          <a:bodyPr wrap="none" rtlCol="0">
            <a:spAutoFit/>
          </a:bodyPr>
          <a:lstStyle/>
          <a:p>
            <a:r>
              <a:rPr lang="en-US" sz="2000" b="1" i="0" dirty="0">
                <a:solidFill>
                  <a:schemeClr val="accent1"/>
                </a:solidFill>
                <a:effectLst/>
                <a:latin typeface="Plus Jakarta Sans"/>
              </a:rPr>
              <a:t>5</a:t>
            </a:r>
            <a:r>
              <a:rPr lang="en-US" sz="1800" b="1" i="0" dirty="0">
                <a:solidFill>
                  <a:schemeClr val="accent1"/>
                </a:solidFill>
                <a:effectLst/>
                <a:latin typeface="Plus Jakarta Sans"/>
              </a:rPr>
              <a:t>.What is the distribution of order values? Can we create a histogram or box plot to display it?</a:t>
            </a:r>
          </a:p>
          <a:p>
            <a:endParaRPr lang="en-IN" dirty="0"/>
          </a:p>
        </p:txBody>
      </p:sp>
      <p:pic>
        <p:nvPicPr>
          <p:cNvPr id="4" name="Picture 3">
            <a:extLst>
              <a:ext uri="{FF2B5EF4-FFF2-40B4-BE49-F238E27FC236}">
                <a16:creationId xmlns:a16="http://schemas.microsoft.com/office/drawing/2014/main" id="{F1299D78-4BF0-0553-3D18-DA23A4B44B91}"/>
              </a:ext>
            </a:extLst>
          </p:cNvPr>
          <p:cNvPicPr>
            <a:picLocks noChangeAspect="1"/>
          </p:cNvPicPr>
          <p:nvPr/>
        </p:nvPicPr>
        <p:blipFill>
          <a:blip r:embed="rId2"/>
          <a:stretch>
            <a:fillRect/>
          </a:stretch>
        </p:blipFill>
        <p:spPr>
          <a:xfrm>
            <a:off x="5289154" y="1479550"/>
            <a:ext cx="6255146" cy="3898900"/>
          </a:xfrm>
          <a:prstGeom prst="rect">
            <a:avLst/>
          </a:prstGeom>
        </p:spPr>
      </p:pic>
      <p:sp>
        <p:nvSpPr>
          <p:cNvPr id="5" name="TextBox 4">
            <a:extLst>
              <a:ext uri="{FF2B5EF4-FFF2-40B4-BE49-F238E27FC236}">
                <a16:creationId xmlns:a16="http://schemas.microsoft.com/office/drawing/2014/main" id="{61B06723-0637-31B0-E08B-46C195F869C1}"/>
              </a:ext>
            </a:extLst>
          </p:cNvPr>
          <p:cNvSpPr txBox="1"/>
          <p:nvPr/>
        </p:nvSpPr>
        <p:spPr>
          <a:xfrm>
            <a:off x="1384300" y="1346200"/>
            <a:ext cx="2984500" cy="4524315"/>
          </a:xfrm>
          <a:prstGeom prst="rect">
            <a:avLst/>
          </a:prstGeom>
          <a:noFill/>
        </p:spPr>
        <p:txBody>
          <a:bodyPr wrap="square" rtlCol="0">
            <a:spAutoFit/>
          </a:bodyPr>
          <a:lstStyle/>
          <a:p>
            <a:pPr algn="l"/>
            <a:r>
              <a:rPr lang="en-US" b="0" i="0" dirty="0">
                <a:solidFill>
                  <a:srgbClr val="E3E3E3"/>
                </a:solidFill>
                <a:effectLst/>
                <a:latin typeface="Google Sans"/>
              </a:rPr>
              <a:t>Majority of orders have a low to moderate value. The peak of the distribution is concentrated around the $2,000-$4,000 range, suggesting a high number of orders fall within this price. While most orders are concentrated in the lower to mid-range, there's a noticeable tail extending towards higher order values, indicating a presence of some large orders potentially impacting overall revenue</a:t>
            </a:r>
          </a:p>
        </p:txBody>
      </p:sp>
    </p:spTree>
    <p:extLst>
      <p:ext uri="{BB962C8B-B14F-4D97-AF65-F5344CB8AC3E}">
        <p14:creationId xmlns:p14="http://schemas.microsoft.com/office/powerpoint/2010/main" val="2508438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77DE8B-BB6E-EAEC-F4B7-1FBFE930DEEC}"/>
              </a:ext>
            </a:extLst>
          </p:cNvPr>
          <p:cNvSpPr txBox="1"/>
          <p:nvPr/>
        </p:nvSpPr>
        <p:spPr>
          <a:xfrm>
            <a:off x="1068630" y="635000"/>
            <a:ext cx="10075579" cy="677108"/>
          </a:xfrm>
          <a:prstGeom prst="rect">
            <a:avLst/>
          </a:prstGeom>
          <a:noFill/>
        </p:spPr>
        <p:txBody>
          <a:bodyPr wrap="none" rtlCol="0">
            <a:spAutoFit/>
          </a:bodyPr>
          <a:lstStyle/>
          <a:p>
            <a:r>
              <a:rPr lang="en-US" sz="2000" b="1" dirty="0">
                <a:solidFill>
                  <a:schemeClr val="accent1"/>
                </a:solidFill>
                <a:latin typeface="Plus Jakarta Sans"/>
              </a:rPr>
              <a:t>6.</a:t>
            </a:r>
            <a:r>
              <a:rPr lang="en-US" sz="1800" b="1" i="0" dirty="0">
                <a:solidFill>
                  <a:schemeClr val="accent1"/>
                </a:solidFill>
                <a:effectLst/>
                <a:latin typeface="Plus Jakarta Sans"/>
              </a:rPr>
              <a:t>Can we visualize the average order processing time or shipping duration using a bar chart or box plot?</a:t>
            </a:r>
          </a:p>
          <a:p>
            <a:endParaRPr lang="en-IN" dirty="0"/>
          </a:p>
        </p:txBody>
      </p:sp>
      <p:pic>
        <p:nvPicPr>
          <p:cNvPr id="6" name="Picture 5">
            <a:extLst>
              <a:ext uri="{FF2B5EF4-FFF2-40B4-BE49-F238E27FC236}">
                <a16:creationId xmlns:a16="http://schemas.microsoft.com/office/drawing/2014/main" id="{18C57C1F-31BD-61B8-B26A-3E2483108C16}"/>
              </a:ext>
            </a:extLst>
          </p:cNvPr>
          <p:cNvPicPr>
            <a:picLocks noChangeAspect="1"/>
          </p:cNvPicPr>
          <p:nvPr/>
        </p:nvPicPr>
        <p:blipFill>
          <a:blip r:embed="rId2"/>
          <a:stretch>
            <a:fillRect/>
          </a:stretch>
        </p:blipFill>
        <p:spPr>
          <a:xfrm>
            <a:off x="5552254" y="1744450"/>
            <a:ext cx="5591955" cy="3818150"/>
          </a:xfrm>
          <a:prstGeom prst="rect">
            <a:avLst/>
          </a:prstGeom>
        </p:spPr>
      </p:pic>
      <p:sp>
        <p:nvSpPr>
          <p:cNvPr id="7" name="TextBox 6">
            <a:extLst>
              <a:ext uri="{FF2B5EF4-FFF2-40B4-BE49-F238E27FC236}">
                <a16:creationId xmlns:a16="http://schemas.microsoft.com/office/drawing/2014/main" id="{09351E1D-EAC3-2E1B-A010-D56BAA8ACA01}"/>
              </a:ext>
            </a:extLst>
          </p:cNvPr>
          <p:cNvSpPr txBox="1"/>
          <p:nvPr/>
        </p:nvSpPr>
        <p:spPr>
          <a:xfrm>
            <a:off x="1320800" y="1744450"/>
            <a:ext cx="3022600" cy="3693319"/>
          </a:xfrm>
          <a:prstGeom prst="rect">
            <a:avLst/>
          </a:prstGeom>
          <a:noFill/>
        </p:spPr>
        <p:txBody>
          <a:bodyPr wrap="square" rtlCol="0">
            <a:spAutoFit/>
          </a:bodyPr>
          <a:lstStyle/>
          <a:p>
            <a:r>
              <a:rPr lang="en-US" b="0" i="0" dirty="0">
                <a:solidFill>
                  <a:srgbClr val="E3E3E3"/>
                </a:solidFill>
                <a:effectLst/>
                <a:latin typeface="Google Sans"/>
              </a:rPr>
              <a:t>The x-axis shows whisker type, labeled 1.5 IQR. The y-axis shows average processing time in days. There are four horizontal lines representing quartiles and outliers. The median processing time is 7 days. The average processing time is 8 days. The whisker range is from -4 days to 17 days. There are two outliers, one at 37 days and one at 1 day.</a:t>
            </a:r>
            <a:endParaRPr lang="en-IN" dirty="0"/>
          </a:p>
        </p:txBody>
      </p:sp>
    </p:spTree>
    <p:extLst>
      <p:ext uri="{BB962C8B-B14F-4D97-AF65-F5344CB8AC3E}">
        <p14:creationId xmlns:p14="http://schemas.microsoft.com/office/powerpoint/2010/main" val="3718226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F79F0A-D119-B1A0-22AC-3E650FC8F916}"/>
              </a:ext>
            </a:extLst>
          </p:cNvPr>
          <p:cNvPicPr>
            <a:picLocks noChangeAspect="1"/>
          </p:cNvPicPr>
          <p:nvPr/>
        </p:nvPicPr>
        <p:blipFill>
          <a:blip r:embed="rId2"/>
          <a:stretch>
            <a:fillRect/>
          </a:stretch>
        </p:blipFill>
        <p:spPr>
          <a:xfrm>
            <a:off x="6210300" y="1665087"/>
            <a:ext cx="5105687" cy="3821313"/>
          </a:xfrm>
          <a:prstGeom prst="rect">
            <a:avLst/>
          </a:prstGeom>
        </p:spPr>
      </p:pic>
      <p:sp>
        <p:nvSpPr>
          <p:cNvPr id="4" name="TextBox 3">
            <a:extLst>
              <a:ext uri="{FF2B5EF4-FFF2-40B4-BE49-F238E27FC236}">
                <a16:creationId xmlns:a16="http://schemas.microsoft.com/office/drawing/2014/main" id="{86ACD62E-5398-46D2-5066-CEC6B7230BD0}"/>
              </a:ext>
            </a:extLst>
          </p:cNvPr>
          <p:cNvSpPr txBox="1"/>
          <p:nvPr/>
        </p:nvSpPr>
        <p:spPr>
          <a:xfrm>
            <a:off x="1054100" y="546100"/>
            <a:ext cx="8585200" cy="923330"/>
          </a:xfrm>
          <a:prstGeom prst="rect">
            <a:avLst/>
          </a:prstGeom>
          <a:noFill/>
        </p:spPr>
        <p:txBody>
          <a:bodyPr wrap="square" rtlCol="0">
            <a:spAutoFit/>
          </a:bodyPr>
          <a:lstStyle/>
          <a:p>
            <a:r>
              <a:rPr lang="en-US" b="1" dirty="0">
                <a:solidFill>
                  <a:schemeClr val="accent1"/>
                </a:solidFill>
                <a:latin typeface="Plus Jakarta Sans"/>
              </a:rPr>
              <a:t>7.</a:t>
            </a:r>
            <a:r>
              <a:rPr lang="en-US" sz="1800" b="1" i="0" dirty="0">
                <a:solidFill>
                  <a:schemeClr val="accent1"/>
                </a:solidFill>
                <a:effectLst/>
                <a:latin typeface="Plus Jakarta Sans"/>
              </a:rPr>
              <a:t>How does employee productivity vary across different departments or job roles? Can we create a stacked bar chart or grouped column chart to visualize it?</a:t>
            </a:r>
          </a:p>
          <a:p>
            <a:endParaRPr lang="en-IN" dirty="0"/>
          </a:p>
        </p:txBody>
      </p:sp>
      <p:sp>
        <p:nvSpPr>
          <p:cNvPr id="5" name="TextBox 4">
            <a:extLst>
              <a:ext uri="{FF2B5EF4-FFF2-40B4-BE49-F238E27FC236}">
                <a16:creationId xmlns:a16="http://schemas.microsoft.com/office/drawing/2014/main" id="{33C52BA1-13F6-43D1-6E75-17C9669AD5D5}"/>
              </a:ext>
            </a:extLst>
          </p:cNvPr>
          <p:cNvSpPr txBox="1"/>
          <p:nvPr/>
        </p:nvSpPr>
        <p:spPr>
          <a:xfrm>
            <a:off x="1397000" y="1765300"/>
            <a:ext cx="3352800" cy="3139321"/>
          </a:xfrm>
          <a:prstGeom prst="rect">
            <a:avLst/>
          </a:prstGeom>
          <a:noFill/>
        </p:spPr>
        <p:txBody>
          <a:bodyPr wrap="square" rtlCol="0">
            <a:spAutoFit/>
          </a:bodyPr>
          <a:lstStyle/>
          <a:p>
            <a:r>
              <a:rPr lang="en-US" b="0" i="0" dirty="0">
                <a:solidFill>
                  <a:srgbClr val="E3E3E3"/>
                </a:solidFill>
                <a:effectLst/>
                <a:latin typeface="Google Sans"/>
              </a:rPr>
              <a:t>Sales representatives have the highest average productivity.</a:t>
            </a:r>
          </a:p>
          <a:p>
            <a:r>
              <a:rPr lang="en-US" b="0" i="0" dirty="0">
                <a:solidFill>
                  <a:srgbClr val="E3E3E3"/>
                </a:solidFill>
                <a:effectLst/>
                <a:latin typeface="Google Sans"/>
              </a:rPr>
              <a:t>Most of orders are </a:t>
            </a:r>
            <a:r>
              <a:rPr lang="en-US" dirty="0">
                <a:solidFill>
                  <a:srgbClr val="E3E3E3"/>
                </a:solidFill>
                <a:latin typeface="Google Sans"/>
              </a:rPr>
              <a:t>done </a:t>
            </a:r>
            <a:r>
              <a:rPr lang="en-US" b="0" i="0" dirty="0">
                <a:solidFill>
                  <a:srgbClr val="E3E3E3"/>
                </a:solidFill>
                <a:effectLst/>
                <a:latin typeface="Google Sans"/>
              </a:rPr>
              <a:t>by the sale representatives. Insider sales coordinator and vice president have done almost equal numbers of orders and sales manager have the lowest Productivity. There's a significant difference in productivity between the top and bottom roles</a:t>
            </a:r>
          </a:p>
        </p:txBody>
      </p:sp>
    </p:spTree>
    <p:extLst>
      <p:ext uri="{BB962C8B-B14F-4D97-AF65-F5344CB8AC3E}">
        <p14:creationId xmlns:p14="http://schemas.microsoft.com/office/powerpoint/2010/main" val="3593082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B95268-175F-F2E9-4E1B-F76A7C001F7D}"/>
              </a:ext>
            </a:extLst>
          </p:cNvPr>
          <p:cNvSpPr txBox="1"/>
          <p:nvPr/>
        </p:nvSpPr>
        <p:spPr>
          <a:xfrm>
            <a:off x="1473200" y="584200"/>
            <a:ext cx="7353300" cy="954107"/>
          </a:xfrm>
          <a:prstGeom prst="rect">
            <a:avLst/>
          </a:prstGeom>
          <a:noFill/>
        </p:spPr>
        <p:txBody>
          <a:bodyPr wrap="square" rtlCol="0">
            <a:spAutoFit/>
          </a:bodyPr>
          <a:lstStyle/>
          <a:p>
            <a:pPr algn="ctr"/>
            <a:r>
              <a:rPr lang="en-US" sz="2000" b="1" i="0" dirty="0">
                <a:solidFill>
                  <a:schemeClr val="accent1"/>
                </a:solidFill>
                <a:effectLst/>
                <a:latin typeface="Plus Jakarta Sans"/>
              </a:rPr>
              <a:t>8. </a:t>
            </a:r>
            <a:r>
              <a:rPr lang="en-US" sz="1800" b="1" i="0" dirty="0">
                <a:solidFill>
                  <a:schemeClr val="accent1"/>
                </a:solidFill>
                <a:effectLst/>
                <a:latin typeface="Plus Jakarta Sans"/>
              </a:rPr>
              <a:t>What is the distribution of employee tenure? Can we create a Histogram or box plot chart to display it?</a:t>
            </a:r>
          </a:p>
          <a:p>
            <a:endParaRPr lang="en-IN" dirty="0"/>
          </a:p>
        </p:txBody>
      </p:sp>
      <p:sp>
        <p:nvSpPr>
          <p:cNvPr id="6" name="TextBox 5">
            <a:extLst>
              <a:ext uri="{FF2B5EF4-FFF2-40B4-BE49-F238E27FC236}">
                <a16:creationId xmlns:a16="http://schemas.microsoft.com/office/drawing/2014/main" id="{E91A9D3E-3094-5324-9DD4-E76750BE9C2C}"/>
              </a:ext>
            </a:extLst>
          </p:cNvPr>
          <p:cNvSpPr txBox="1"/>
          <p:nvPr/>
        </p:nvSpPr>
        <p:spPr>
          <a:xfrm>
            <a:off x="1295400" y="1803400"/>
            <a:ext cx="3721100" cy="2862322"/>
          </a:xfrm>
          <a:prstGeom prst="rect">
            <a:avLst/>
          </a:prstGeom>
          <a:noFill/>
        </p:spPr>
        <p:txBody>
          <a:bodyPr wrap="square" rtlCol="0">
            <a:spAutoFit/>
          </a:bodyPr>
          <a:lstStyle/>
          <a:p>
            <a:r>
              <a:rPr lang="en-US" b="0" i="0" dirty="0">
                <a:solidFill>
                  <a:srgbClr val="E3E3E3"/>
                </a:solidFill>
                <a:effectLst/>
                <a:latin typeface="Google Sans"/>
              </a:rPr>
              <a:t>Yes we can create a box plot for it . Ma</a:t>
            </a:r>
            <a:r>
              <a:rPr lang="en-US" dirty="0">
                <a:solidFill>
                  <a:srgbClr val="E3E3E3"/>
                </a:solidFill>
                <a:latin typeface="Google Sans"/>
              </a:rPr>
              <a:t>jority </a:t>
            </a:r>
            <a:r>
              <a:rPr lang="en-US" b="0" i="0" dirty="0">
                <a:solidFill>
                  <a:srgbClr val="E3E3E3"/>
                </a:solidFill>
                <a:effectLst/>
                <a:latin typeface="Google Sans"/>
              </a:rPr>
              <a:t> tenure of employees have been with the company around between 29 and 46 Months.</a:t>
            </a:r>
          </a:p>
          <a:p>
            <a:r>
              <a:rPr lang="en-US" dirty="0">
                <a:solidFill>
                  <a:srgbClr val="E3E3E3"/>
                </a:solidFill>
                <a:latin typeface="Google Sans"/>
              </a:rPr>
              <a:t>Average Tenure of employees is 35.6.</a:t>
            </a:r>
          </a:p>
          <a:p>
            <a:r>
              <a:rPr lang="en-US" dirty="0">
                <a:solidFill>
                  <a:srgbClr val="E3E3E3"/>
                </a:solidFill>
                <a:latin typeface="Google Sans"/>
              </a:rPr>
              <a:t>Highest tenure of the employee is 50 month and lowest is 19 months .This indicate </a:t>
            </a:r>
            <a:r>
              <a:rPr lang="en-US" b="0" i="0" dirty="0">
                <a:solidFill>
                  <a:srgbClr val="E3E3E3"/>
                </a:solidFill>
                <a:effectLst/>
                <a:latin typeface="Google Sans"/>
              </a:rPr>
              <a:t>a presence of employees who have been with the company for  a specific period of times.</a:t>
            </a:r>
            <a:endParaRPr lang="en-US" dirty="0">
              <a:solidFill>
                <a:srgbClr val="E3E3E3"/>
              </a:solidFill>
              <a:latin typeface="Google Sans"/>
            </a:endParaRPr>
          </a:p>
        </p:txBody>
      </p:sp>
      <p:pic>
        <p:nvPicPr>
          <p:cNvPr id="13" name="Picture 12">
            <a:extLst>
              <a:ext uri="{FF2B5EF4-FFF2-40B4-BE49-F238E27FC236}">
                <a16:creationId xmlns:a16="http://schemas.microsoft.com/office/drawing/2014/main" id="{15B60BAB-2111-02FA-4D87-C2727220BDDB}"/>
              </a:ext>
            </a:extLst>
          </p:cNvPr>
          <p:cNvPicPr>
            <a:picLocks noChangeAspect="1"/>
          </p:cNvPicPr>
          <p:nvPr/>
        </p:nvPicPr>
        <p:blipFill>
          <a:blip r:embed="rId2"/>
          <a:stretch>
            <a:fillRect/>
          </a:stretch>
        </p:blipFill>
        <p:spPr>
          <a:xfrm>
            <a:off x="5943600" y="1704734"/>
            <a:ext cx="4563112" cy="3448531"/>
          </a:xfrm>
          <a:prstGeom prst="rect">
            <a:avLst/>
          </a:prstGeom>
        </p:spPr>
      </p:pic>
    </p:spTree>
    <p:extLst>
      <p:ext uri="{BB962C8B-B14F-4D97-AF65-F5344CB8AC3E}">
        <p14:creationId xmlns:p14="http://schemas.microsoft.com/office/powerpoint/2010/main" val="2934334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07F0A9-E326-2CE6-42EB-AA066536A562}"/>
              </a:ext>
            </a:extLst>
          </p:cNvPr>
          <p:cNvPicPr>
            <a:picLocks noChangeAspect="1"/>
          </p:cNvPicPr>
          <p:nvPr/>
        </p:nvPicPr>
        <p:blipFill>
          <a:blip r:embed="rId2"/>
          <a:stretch>
            <a:fillRect/>
          </a:stretch>
        </p:blipFill>
        <p:spPr>
          <a:xfrm>
            <a:off x="5930900" y="1335107"/>
            <a:ext cx="4953208" cy="3765607"/>
          </a:xfrm>
          <a:prstGeom prst="rect">
            <a:avLst/>
          </a:prstGeom>
        </p:spPr>
      </p:pic>
      <p:sp>
        <p:nvSpPr>
          <p:cNvPr id="4" name="TextBox 3">
            <a:extLst>
              <a:ext uri="{FF2B5EF4-FFF2-40B4-BE49-F238E27FC236}">
                <a16:creationId xmlns:a16="http://schemas.microsoft.com/office/drawing/2014/main" id="{DE099976-F55F-29B7-8B73-1776D89EE082}"/>
              </a:ext>
            </a:extLst>
          </p:cNvPr>
          <p:cNvSpPr txBox="1"/>
          <p:nvPr/>
        </p:nvSpPr>
        <p:spPr>
          <a:xfrm>
            <a:off x="1136277" y="206188"/>
            <a:ext cx="8445500" cy="954107"/>
          </a:xfrm>
          <a:prstGeom prst="rect">
            <a:avLst/>
          </a:prstGeom>
          <a:noFill/>
        </p:spPr>
        <p:txBody>
          <a:bodyPr wrap="square" rtlCol="0">
            <a:spAutoFit/>
          </a:bodyPr>
          <a:lstStyle/>
          <a:p>
            <a:r>
              <a:rPr lang="en-US" sz="2000" b="1" dirty="0">
                <a:solidFill>
                  <a:schemeClr val="accent1"/>
                </a:solidFill>
                <a:latin typeface="Plus Jakarta Sans"/>
              </a:rPr>
              <a:t>9.</a:t>
            </a:r>
            <a:r>
              <a:rPr lang="en-US" sz="1800" b="1" i="0" dirty="0">
                <a:solidFill>
                  <a:schemeClr val="accent1"/>
                </a:solidFill>
                <a:effectLst/>
                <a:latin typeface="Plus Jakarta Sans"/>
              </a:rPr>
              <a:t>Can we visualize employee performance ratings or KPIs using a radar chart or bullet graph?</a:t>
            </a:r>
          </a:p>
          <a:p>
            <a:endParaRPr lang="en-IN" dirty="0"/>
          </a:p>
        </p:txBody>
      </p:sp>
      <p:sp>
        <p:nvSpPr>
          <p:cNvPr id="6" name="TextBox 5">
            <a:extLst>
              <a:ext uri="{FF2B5EF4-FFF2-40B4-BE49-F238E27FC236}">
                <a16:creationId xmlns:a16="http://schemas.microsoft.com/office/drawing/2014/main" id="{07271891-F2EA-C437-4733-378213E2CCC6}"/>
              </a:ext>
            </a:extLst>
          </p:cNvPr>
          <p:cNvSpPr txBox="1"/>
          <p:nvPr/>
        </p:nvSpPr>
        <p:spPr>
          <a:xfrm>
            <a:off x="1727200" y="1757286"/>
            <a:ext cx="2679700" cy="2862322"/>
          </a:xfrm>
          <a:prstGeom prst="rect">
            <a:avLst/>
          </a:prstGeom>
          <a:noFill/>
        </p:spPr>
        <p:txBody>
          <a:bodyPr wrap="square" rtlCol="0">
            <a:spAutoFit/>
          </a:bodyPr>
          <a:lstStyle/>
          <a:p>
            <a:r>
              <a:rPr lang="en-US" dirty="0"/>
              <a:t>Yes , we can visualize it to check employee performance . Here employe ID 4 have done the highest task and lowest tasks done by Emp Id 5 (42 tasks )</a:t>
            </a:r>
          </a:p>
          <a:p>
            <a:r>
              <a:rPr lang="en-US" dirty="0"/>
              <a:t>This help us to identify the performance of the employees.</a:t>
            </a:r>
            <a:endParaRPr lang="en-IN" dirty="0"/>
          </a:p>
        </p:txBody>
      </p:sp>
    </p:spTree>
    <p:extLst>
      <p:ext uri="{BB962C8B-B14F-4D97-AF65-F5344CB8AC3E}">
        <p14:creationId xmlns:p14="http://schemas.microsoft.com/office/powerpoint/2010/main" val="112020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CB4C7E-39DE-4B4B-9BD3-80C68AC9CB2B}"/>
              </a:ext>
            </a:extLst>
          </p:cNvPr>
          <p:cNvPicPr>
            <a:picLocks noChangeAspect="1"/>
          </p:cNvPicPr>
          <p:nvPr/>
        </p:nvPicPr>
        <p:blipFill>
          <a:blip r:embed="rId2"/>
          <a:stretch>
            <a:fillRect/>
          </a:stretch>
        </p:blipFill>
        <p:spPr>
          <a:xfrm>
            <a:off x="5558677" y="1421158"/>
            <a:ext cx="5363323" cy="3848637"/>
          </a:xfrm>
          <a:prstGeom prst="rect">
            <a:avLst/>
          </a:prstGeom>
        </p:spPr>
      </p:pic>
      <p:sp>
        <p:nvSpPr>
          <p:cNvPr id="5" name="TextBox 4">
            <a:extLst>
              <a:ext uri="{FF2B5EF4-FFF2-40B4-BE49-F238E27FC236}">
                <a16:creationId xmlns:a16="http://schemas.microsoft.com/office/drawing/2014/main" id="{2F8FC0BF-584B-62BC-63D9-747470580584}"/>
              </a:ext>
            </a:extLst>
          </p:cNvPr>
          <p:cNvSpPr txBox="1"/>
          <p:nvPr/>
        </p:nvSpPr>
        <p:spPr>
          <a:xfrm>
            <a:off x="1270000" y="467051"/>
            <a:ext cx="8102600" cy="954107"/>
          </a:xfrm>
          <a:prstGeom prst="rect">
            <a:avLst/>
          </a:prstGeom>
          <a:noFill/>
        </p:spPr>
        <p:txBody>
          <a:bodyPr wrap="square" rtlCol="0">
            <a:spAutoFit/>
          </a:bodyPr>
          <a:lstStyle/>
          <a:p>
            <a:r>
              <a:rPr lang="en-US" sz="2000" b="1" i="0" dirty="0">
                <a:solidFill>
                  <a:schemeClr val="accent1"/>
                </a:solidFill>
                <a:effectLst/>
                <a:latin typeface="Plus Jakarta Sans"/>
              </a:rPr>
              <a:t>10.</a:t>
            </a:r>
            <a:r>
              <a:rPr lang="en-US" sz="1800" b="1" i="0" dirty="0">
                <a:solidFill>
                  <a:schemeClr val="accent1"/>
                </a:solidFill>
                <a:effectLst/>
                <a:latin typeface="Plus Jakarta Sans"/>
              </a:rPr>
              <a:t>What is the distribution of product ratings or reviews? Can we create a histogram or stacked bar chart to visualize it?</a:t>
            </a:r>
          </a:p>
          <a:p>
            <a:endParaRPr lang="en-IN" dirty="0"/>
          </a:p>
        </p:txBody>
      </p:sp>
      <p:sp>
        <p:nvSpPr>
          <p:cNvPr id="6" name="TextBox 5">
            <a:extLst>
              <a:ext uri="{FF2B5EF4-FFF2-40B4-BE49-F238E27FC236}">
                <a16:creationId xmlns:a16="http://schemas.microsoft.com/office/drawing/2014/main" id="{EF177962-57F9-9206-2DE3-38BA60904268}"/>
              </a:ext>
            </a:extLst>
          </p:cNvPr>
          <p:cNvSpPr txBox="1"/>
          <p:nvPr/>
        </p:nvSpPr>
        <p:spPr>
          <a:xfrm>
            <a:off x="1435100" y="1466581"/>
            <a:ext cx="3302000" cy="3970318"/>
          </a:xfrm>
          <a:prstGeom prst="rect">
            <a:avLst/>
          </a:prstGeom>
          <a:noFill/>
        </p:spPr>
        <p:txBody>
          <a:bodyPr wrap="square" rtlCol="0">
            <a:spAutoFit/>
          </a:bodyPr>
          <a:lstStyle/>
          <a:p>
            <a:r>
              <a:rPr lang="en-US" dirty="0"/>
              <a:t>Yes , we can create a stacked bar chart to check products performance  by distributing them into a product rating .</a:t>
            </a:r>
            <a:r>
              <a:rPr lang="en-US" b="0" i="0" dirty="0">
                <a:solidFill>
                  <a:srgbClr val="E3E3E3"/>
                </a:solidFill>
                <a:effectLst/>
                <a:latin typeface="Google Sans"/>
              </a:rPr>
              <a:t> </a:t>
            </a:r>
            <a:r>
              <a:rPr lang="en-US" b="1" i="0" dirty="0">
                <a:solidFill>
                  <a:srgbClr val="E3E3E3"/>
                </a:solidFill>
                <a:effectLst/>
                <a:latin typeface="Google Sans"/>
              </a:rPr>
              <a:t>While the majority of products fall within the average and below average range, only a small percentage achieve "good" and "excellent" ratings. This signifies a potential opportunity to improve product quality or perception to increase customer satisfaction and positive feedback.</a:t>
            </a:r>
            <a:endParaRPr lang="en-US" b="1" dirty="0"/>
          </a:p>
        </p:txBody>
      </p:sp>
    </p:spTree>
    <p:extLst>
      <p:ext uri="{BB962C8B-B14F-4D97-AF65-F5344CB8AC3E}">
        <p14:creationId xmlns:p14="http://schemas.microsoft.com/office/powerpoint/2010/main" val="19019633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1467DF1-818A-A80C-51DD-DAF2ECB7324A}"/>
              </a:ext>
            </a:extLst>
          </p:cNvPr>
          <p:cNvSpPr txBox="1"/>
          <p:nvPr/>
        </p:nvSpPr>
        <p:spPr>
          <a:xfrm>
            <a:off x="863600" y="317500"/>
            <a:ext cx="8191500" cy="954107"/>
          </a:xfrm>
          <a:prstGeom prst="rect">
            <a:avLst/>
          </a:prstGeom>
          <a:noFill/>
        </p:spPr>
        <p:txBody>
          <a:bodyPr wrap="square" rtlCol="0">
            <a:spAutoFit/>
          </a:bodyPr>
          <a:lstStyle/>
          <a:p>
            <a:r>
              <a:rPr lang="en-US" sz="2000" b="1" i="0" dirty="0">
                <a:solidFill>
                  <a:schemeClr val="accent1"/>
                </a:solidFill>
                <a:effectLst/>
                <a:latin typeface="Plus Jakarta Sans"/>
              </a:rPr>
              <a:t>11. </a:t>
            </a:r>
            <a:r>
              <a:rPr lang="en-US" sz="1800" b="1" i="0" dirty="0">
                <a:solidFill>
                  <a:schemeClr val="accent1"/>
                </a:solidFill>
                <a:effectLst/>
                <a:latin typeface="Plus Jakarta Sans"/>
              </a:rPr>
              <a:t>How does the sales volume vary across different product categories? Can we create a bar chart or tree map to display it?</a:t>
            </a:r>
          </a:p>
          <a:p>
            <a:endParaRPr lang="en-IN" dirty="0"/>
          </a:p>
        </p:txBody>
      </p:sp>
      <p:sp>
        <p:nvSpPr>
          <p:cNvPr id="5" name="TextBox 4">
            <a:extLst>
              <a:ext uri="{FF2B5EF4-FFF2-40B4-BE49-F238E27FC236}">
                <a16:creationId xmlns:a16="http://schemas.microsoft.com/office/drawing/2014/main" id="{DAD5E23F-BC67-F4C4-EEF8-BBCB06BF6624}"/>
              </a:ext>
            </a:extLst>
          </p:cNvPr>
          <p:cNvSpPr txBox="1"/>
          <p:nvPr/>
        </p:nvSpPr>
        <p:spPr>
          <a:xfrm>
            <a:off x="1282700" y="1473200"/>
            <a:ext cx="3302000" cy="4247317"/>
          </a:xfrm>
          <a:prstGeom prst="rect">
            <a:avLst/>
          </a:prstGeom>
          <a:noFill/>
        </p:spPr>
        <p:txBody>
          <a:bodyPr wrap="square" rtlCol="0">
            <a:spAutoFit/>
          </a:bodyPr>
          <a:lstStyle/>
          <a:p>
            <a:r>
              <a:rPr lang="en-US" dirty="0"/>
              <a:t>Yes , we can create a tree map to check sales volume across the different Product categories.</a:t>
            </a:r>
          </a:p>
          <a:p>
            <a:pPr marL="285750" indent="-285750">
              <a:buFont typeface="Wingdings" panose="05000000000000000000" pitchFamily="2" charset="2"/>
              <a:buChar char="§"/>
            </a:pPr>
            <a:r>
              <a:rPr lang="en-US" b="1" i="0" dirty="0">
                <a:solidFill>
                  <a:srgbClr val="E3E3E3"/>
                </a:solidFill>
                <a:effectLst/>
                <a:latin typeface="Google Sans"/>
              </a:rPr>
              <a:t>Beverages and dairy products are the top sellers, generating significantly higher sales volume compared to other categories.</a:t>
            </a:r>
          </a:p>
          <a:p>
            <a:pPr marL="285750" indent="-285750">
              <a:buFont typeface="Wingdings" panose="05000000000000000000" pitchFamily="2" charset="2"/>
              <a:buChar char="§"/>
            </a:pPr>
            <a:r>
              <a:rPr lang="en-US" b="1" i="0" dirty="0">
                <a:solidFill>
                  <a:srgbClr val="E3E3E3"/>
                </a:solidFill>
                <a:effectLst/>
                <a:latin typeface="Google Sans"/>
              </a:rPr>
              <a:t>Confections, seafood, and meat/poultry show moderate sales volume, forming a middle tier and other categories show the lowest sales volume</a:t>
            </a:r>
          </a:p>
        </p:txBody>
      </p:sp>
      <p:pic>
        <p:nvPicPr>
          <p:cNvPr id="6" name="Picture 5">
            <a:extLst>
              <a:ext uri="{FF2B5EF4-FFF2-40B4-BE49-F238E27FC236}">
                <a16:creationId xmlns:a16="http://schemas.microsoft.com/office/drawing/2014/main" id="{71BE867A-638E-3736-2CB8-352E80008E11}"/>
              </a:ext>
            </a:extLst>
          </p:cNvPr>
          <p:cNvPicPr>
            <a:picLocks noChangeAspect="1"/>
          </p:cNvPicPr>
          <p:nvPr/>
        </p:nvPicPr>
        <p:blipFill>
          <a:blip r:embed="rId2"/>
          <a:stretch>
            <a:fillRect/>
          </a:stretch>
        </p:blipFill>
        <p:spPr>
          <a:xfrm>
            <a:off x="5308601" y="1218913"/>
            <a:ext cx="6091630" cy="4115374"/>
          </a:xfrm>
          <a:prstGeom prst="rect">
            <a:avLst/>
          </a:prstGeom>
        </p:spPr>
      </p:pic>
    </p:spTree>
    <p:extLst>
      <p:ext uri="{BB962C8B-B14F-4D97-AF65-F5344CB8AC3E}">
        <p14:creationId xmlns:p14="http://schemas.microsoft.com/office/powerpoint/2010/main" val="39276653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7DFAD6-2E58-AA1A-8F91-8582088BB671}"/>
              </a:ext>
            </a:extLst>
          </p:cNvPr>
          <p:cNvSpPr txBox="1"/>
          <p:nvPr/>
        </p:nvSpPr>
        <p:spPr>
          <a:xfrm>
            <a:off x="1498600" y="342900"/>
            <a:ext cx="6642100" cy="954107"/>
          </a:xfrm>
          <a:prstGeom prst="rect">
            <a:avLst/>
          </a:prstGeom>
          <a:noFill/>
        </p:spPr>
        <p:txBody>
          <a:bodyPr wrap="square" rtlCol="0">
            <a:spAutoFit/>
          </a:bodyPr>
          <a:lstStyle/>
          <a:p>
            <a:r>
              <a:rPr lang="en-US" sz="2000" b="1" i="0" dirty="0">
                <a:solidFill>
                  <a:schemeClr val="accent1"/>
                </a:solidFill>
                <a:effectLst/>
                <a:latin typeface="Plus Jakarta Sans"/>
              </a:rPr>
              <a:t>12. </a:t>
            </a:r>
            <a:r>
              <a:rPr lang="en-US" sz="1800" b="1" i="0" dirty="0">
                <a:solidFill>
                  <a:schemeClr val="accent1"/>
                </a:solidFill>
                <a:effectLst/>
                <a:latin typeface="Plus Jakarta Sans"/>
              </a:rPr>
              <a:t>Can we visualize the pricing distribution of products using a box plot or violin plot?</a:t>
            </a:r>
          </a:p>
          <a:p>
            <a:endParaRPr lang="en-IN" dirty="0"/>
          </a:p>
        </p:txBody>
      </p:sp>
      <p:pic>
        <p:nvPicPr>
          <p:cNvPr id="4" name="Picture 3">
            <a:extLst>
              <a:ext uri="{FF2B5EF4-FFF2-40B4-BE49-F238E27FC236}">
                <a16:creationId xmlns:a16="http://schemas.microsoft.com/office/drawing/2014/main" id="{E6C987AB-71DE-DB9B-6E5C-640C437C76A0}"/>
              </a:ext>
            </a:extLst>
          </p:cNvPr>
          <p:cNvPicPr>
            <a:picLocks noChangeAspect="1"/>
          </p:cNvPicPr>
          <p:nvPr/>
        </p:nvPicPr>
        <p:blipFill>
          <a:blip r:embed="rId2"/>
          <a:stretch>
            <a:fillRect/>
          </a:stretch>
        </p:blipFill>
        <p:spPr>
          <a:xfrm>
            <a:off x="6387353" y="1419034"/>
            <a:ext cx="4089400" cy="3521265"/>
          </a:xfrm>
          <a:prstGeom prst="rect">
            <a:avLst/>
          </a:prstGeom>
        </p:spPr>
      </p:pic>
      <p:sp>
        <p:nvSpPr>
          <p:cNvPr id="5" name="TextBox 4">
            <a:extLst>
              <a:ext uri="{FF2B5EF4-FFF2-40B4-BE49-F238E27FC236}">
                <a16:creationId xmlns:a16="http://schemas.microsoft.com/office/drawing/2014/main" id="{876CA42B-08C2-3896-0E8B-4B3C1ABD8373}"/>
              </a:ext>
            </a:extLst>
          </p:cNvPr>
          <p:cNvSpPr txBox="1"/>
          <p:nvPr/>
        </p:nvSpPr>
        <p:spPr>
          <a:xfrm>
            <a:off x="1320800" y="1549400"/>
            <a:ext cx="3886200" cy="3693319"/>
          </a:xfrm>
          <a:prstGeom prst="rect">
            <a:avLst/>
          </a:prstGeom>
          <a:noFill/>
        </p:spPr>
        <p:txBody>
          <a:bodyPr wrap="square" rtlCol="0">
            <a:spAutoFit/>
          </a:bodyPr>
          <a:lstStyle/>
          <a:p>
            <a:r>
              <a:rPr lang="en-US" dirty="0"/>
              <a:t>Yes, we can visualize the price distribution of products using box plot .It help us to identify the outlier in the product price means which product have the highest price and lowest different from the average price of all the products .</a:t>
            </a:r>
          </a:p>
          <a:p>
            <a:r>
              <a:rPr lang="en-US" dirty="0"/>
              <a:t>The most of product price lie b/w</a:t>
            </a:r>
          </a:p>
          <a:p>
            <a:r>
              <a:rPr lang="en-US" dirty="0"/>
              <a:t>13 and 33 .The max price of the product is 263 and min price is 2.5 and the average of price of the product is 28.</a:t>
            </a:r>
          </a:p>
          <a:p>
            <a:endParaRPr lang="en-IN" dirty="0"/>
          </a:p>
        </p:txBody>
      </p:sp>
    </p:spTree>
    <p:extLst>
      <p:ext uri="{BB962C8B-B14F-4D97-AF65-F5344CB8AC3E}">
        <p14:creationId xmlns:p14="http://schemas.microsoft.com/office/powerpoint/2010/main" val="57924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6F23F4-11B6-5A86-C4D3-0155D26DEA2C}"/>
              </a:ext>
            </a:extLst>
          </p:cNvPr>
          <p:cNvSpPr txBox="1"/>
          <p:nvPr/>
        </p:nvSpPr>
        <p:spPr>
          <a:xfrm>
            <a:off x="1422400" y="469900"/>
            <a:ext cx="7366000" cy="954107"/>
          </a:xfrm>
          <a:prstGeom prst="rect">
            <a:avLst/>
          </a:prstGeom>
          <a:noFill/>
        </p:spPr>
        <p:txBody>
          <a:bodyPr wrap="square" rtlCol="0">
            <a:spAutoFit/>
          </a:bodyPr>
          <a:lstStyle/>
          <a:p>
            <a:r>
              <a:rPr lang="en-US" sz="2000" b="1" i="0" dirty="0">
                <a:solidFill>
                  <a:schemeClr val="accent1"/>
                </a:solidFill>
                <a:effectLst/>
                <a:latin typeface="Plus Jakarta Sans"/>
              </a:rPr>
              <a:t>13.</a:t>
            </a:r>
            <a:r>
              <a:rPr lang="en-US" sz="1800" b="1" i="0" dirty="0">
                <a:solidFill>
                  <a:schemeClr val="accent1"/>
                </a:solidFill>
                <a:effectLst/>
                <a:latin typeface="Plus Jakarta Sans"/>
              </a:rPr>
              <a:t>What is the distribution of supplier ratings or performance metrics? Can we create a bar chart or radar chart to visualize it?</a:t>
            </a:r>
          </a:p>
          <a:p>
            <a:endParaRPr lang="en-IN" dirty="0"/>
          </a:p>
        </p:txBody>
      </p:sp>
      <p:pic>
        <p:nvPicPr>
          <p:cNvPr id="4" name="Picture 3">
            <a:extLst>
              <a:ext uri="{FF2B5EF4-FFF2-40B4-BE49-F238E27FC236}">
                <a16:creationId xmlns:a16="http://schemas.microsoft.com/office/drawing/2014/main" id="{AAF5EE0B-D145-B706-9D58-EFCC6135DBDE}"/>
              </a:ext>
            </a:extLst>
          </p:cNvPr>
          <p:cNvPicPr>
            <a:picLocks noChangeAspect="1"/>
          </p:cNvPicPr>
          <p:nvPr/>
        </p:nvPicPr>
        <p:blipFill>
          <a:blip r:embed="rId2"/>
          <a:stretch>
            <a:fillRect/>
          </a:stretch>
        </p:blipFill>
        <p:spPr>
          <a:xfrm>
            <a:off x="5715001" y="1651000"/>
            <a:ext cx="5486399" cy="3860800"/>
          </a:xfrm>
          <a:prstGeom prst="rect">
            <a:avLst/>
          </a:prstGeom>
        </p:spPr>
      </p:pic>
      <p:sp>
        <p:nvSpPr>
          <p:cNvPr id="5" name="TextBox 4">
            <a:extLst>
              <a:ext uri="{FF2B5EF4-FFF2-40B4-BE49-F238E27FC236}">
                <a16:creationId xmlns:a16="http://schemas.microsoft.com/office/drawing/2014/main" id="{980138A8-A89F-B275-C544-FCF69E14B8FC}"/>
              </a:ext>
            </a:extLst>
          </p:cNvPr>
          <p:cNvSpPr txBox="1"/>
          <p:nvPr/>
        </p:nvSpPr>
        <p:spPr>
          <a:xfrm>
            <a:off x="1219198" y="1739900"/>
            <a:ext cx="3733801" cy="3416320"/>
          </a:xfrm>
          <a:prstGeom prst="rect">
            <a:avLst/>
          </a:prstGeom>
          <a:noFill/>
        </p:spPr>
        <p:txBody>
          <a:bodyPr wrap="square" rtlCol="0">
            <a:spAutoFit/>
          </a:bodyPr>
          <a:lstStyle/>
          <a:p>
            <a:r>
              <a:rPr lang="en-US" dirty="0"/>
              <a:t>Yes we can create a bar chart to visualize the distribution of supplier rating by check which supplier have  highest no. of order quantity delivery. if the company buying product continuously then we can compare the supplier with there order quantity .</a:t>
            </a:r>
          </a:p>
          <a:p>
            <a:r>
              <a:rPr lang="en-US" dirty="0"/>
              <a:t>From the chart we can see that supplier  martin Bei</a:t>
            </a:r>
          </a:p>
          <a:p>
            <a:r>
              <a:rPr lang="en-US" dirty="0"/>
              <a:t> have the highest order quantity. </a:t>
            </a:r>
            <a:endParaRPr lang="en-IN" dirty="0"/>
          </a:p>
        </p:txBody>
      </p:sp>
    </p:spTree>
    <p:extLst>
      <p:ext uri="{BB962C8B-B14F-4D97-AF65-F5344CB8AC3E}">
        <p14:creationId xmlns:p14="http://schemas.microsoft.com/office/powerpoint/2010/main" val="1950592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34470" y="438151"/>
            <a:ext cx="4182035" cy="1257300"/>
          </a:xfrm>
        </p:spPr>
        <p:txBody>
          <a:bodyPr>
            <a:normAutofit/>
          </a:bodyPr>
          <a:lstStyle/>
          <a:p>
            <a:r>
              <a:rPr lang="en-US" dirty="0"/>
              <a:t>Topics</a:t>
            </a:r>
          </a:p>
        </p:txBody>
      </p:sp>
      <p:sp>
        <p:nvSpPr>
          <p:cNvPr id="4" name="Content Placeholder 3">
            <a:extLst>
              <a:ext uri="{FF2B5EF4-FFF2-40B4-BE49-F238E27FC236}">
                <a16:creationId xmlns:a16="http://schemas.microsoft.com/office/drawing/2014/main" id="{A1BAAB9B-E812-0A34-09E6-17135B8404FA}"/>
              </a:ext>
            </a:extLst>
          </p:cNvPr>
          <p:cNvSpPr>
            <a:spLocks noGrp="1"/>
          </p:cNvSpPr>
          <p:nvPr>
            <p:ph idx="1"/>
          </p:nvPr>
        </p:nvSpPr>
        <p:spPr/>
        <p:txBody>
          <a:bodyPr/>
          <a:lstStyle/>
          <a:p>
            <a:r>
              <a:rPr lang="en-US" dirty="0"/>
              <a:t>Project Overview</a:t>
            </a:r>
          </a:p>
          <a:p>
            <a:r>
              <a:rPr lang="en-US" dirty="0"/>
              <a:t>Information about Dataset tables  </a:t>
            </a:r>
          </a:p>
          <a:p>
            <a:r>
              <a:rPr lang="en-US" dirty="0"/>
              <a:t>Data cleaning and MECE-Breakdown</a:t>
            </a:r>
          </a:p>
          <a:p>
            <a:r>
              <a:rPr lang="en-US" dirty="0"/>
              <a:t>Solving Power Bi  and EDA Questions </a:t>
            </a:r>
          </a:p>
          <a:p>
            <a:r>
              <a:rPr lang="en-US" dirty="0"/>
              <a:t>Dashboard Analysis </a:t>
            </a:r>
          </a:p>
          <a:p>
            <a:r>
              <a:rPr lang="en-US" dirty="0"/>
              <a:t>Conclusion</a:t>
            </a:r>
          </a:p>
          <a:p>
            <a:endParaRPr lang="en-IN" dirty="0"/>
          </a:p>
        </p:txBody>
      </p:sp>
    </p:spTree>
    <p:extLst>
      <p:ext uri="{BB962C8B-B14F-4D97-AF65-F5344CB8AC3E}">
        <p14:creationId xmlns:p14="http://schemas.microsoft.com/office/powerpoint/2010/main" val="3265077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E93CA9-1C5C-0A51-5B83-D6A4CB80B26D}"/>
              </a:ext>
            </a:extLst>
          </p:cNvPr>
          <p:cNvSpPr txBox="1"/>
          <p:nvPr/>
        </p:nvSpPr>
        <p:spPr>
          <a:xfrm>
            <a:off x="1130300" y="508000"/>
            <a:ext cx="7645400" cy="954107"/>
          </a:xfrm>
          <a:prstGeom prst="rect">
            <a:avLst/>
          </a:prstGeom>
          <a:noFill/>
        </p:spPr>
        <p:txBody>
          <a:bodyPr wrap="square" rtlCol="0">
            <a:spAutoFit/>
          </a:bodyPr>
          <a:lstStyle/>
          <a:p>
            <a:r>
              <a:rPr lang="en-US" sz="2000" b="1" i="0" dirty="0">
                <a:solidFill>
                  <a:schemeClr val="accent1"/>
                </a:solidFill>
                <a:effectLst/>
                <a:latin typeface="Plus Jakarta Sans"/>
              </a:rPr>
              <a:t>14.</a:t>
            </a:r>
            <a:r>
              <a:rPr lang="en-US" sz="1800" b="1" i="0" dirty="0">
                <a:solidFill>
                  <a:schemeClr val="accent1"/>
                </a:solidFill>
                <a:effectLst/>
                <a:latin typeface="Plus Jakarta Sans"/>
              </a:rPr>
              <a:t>How does the cost or pricing structure vary across different suppliers? Can we create a box plot or stacked bar chart to display it?</a:t>
            </a:r>
          </a:p>
          <a:p>
            <a:endParaRPr lang="en-IN" dirty="0"/>
          </a:p>
        </p:txBody>
      </p:sp>
      <p:pic>
        <p:nvPicPr>
          <p:cNvPr id="5" name="Picture 4">
            <a:extLst>
              <a:ext uri="{FF2B5EF4-FFF2-40B4-BE49-F238E27FC236}">
                <a16:creationId xmlns:a16="http://schemas.microsoft.com/office/drawing/2014/main" id="{36B28211-EB05-D0A2-61B5-772DFAFE492B}"/>
              </a:ext>
            </a:extLst>
          </p:cNvPr>
          <p:cNvPicPr>
            <a:picLocks noChangeAspect="1"/>
          </p:cNvPicPr>
          <p:nvPr/>
        </p:nvPicPr>
        <p:blipFill>
          <a:blip r:embed="rId2"/>
          <a:stretch>
            <a:fillRect/>
          </a:stretch>
        </p:blipFill>
        <p:spPr>
          <a:xfrm>
            <a:off x="6400800" y="1636476"/>
            <a:ext cx="5054600" cy="3811824"/>
          </a:xfrm>
          <a:prstGeom prst="rect">
            <a:avLst/>
          </a:prstGeom>
        </p:spPr>
      </p:pic>
      <p:sp>
        <p:nvSpPr>
          <p:cNvPr id="6" name="TextBox 5">
            <a:extLst>
              <a:ext uri="{FF2B5EF4-FFF2-40B4-BE49-F238E27FC236}">
                <a16:creationId xmlns:a16="http://schemas.microsoft.com/office/drawing/2014/main" id="{4C2EDCB5-E7A8-2DC1-1B5D-46E1C398D6F4}"/>
              </a:ext>
            </a:extLst>
          </p:cNvPr>
          <p:cNvSpPr txBox="1"/>
          <p:nvPr/>
        </p:nvSpPr>
        <p:spPr>
          <a:xfrm>
            <a:off x="1587500" y="1739900"/>
            <a:ext cx="3365500" cy="3139321"/>
          </a:xfrm>
          <a:prstGeom prst="rect">
            <a:avLst/>
          </a:prstGeom>
          <a:noFill/>
        </p:spPr>
        <p:txBody>
          <a:bodyPr wrap="square" rtlCol="0">
            <a:spAutoFit/>
          </a:bodyPr>
          <a:lstStyle/>
          <a:p>
            <a:r>
              <a:rPr lang="en-US" dirty="0"/>
              <a:t>Yes ,we can create a bar char to visualize the cost price structure vary across different suppliers by compare the average unit price provided by the suppliers .</a:t>
            </a:r>
          </a:p>
          <a:p>
            <a:r>
              <a:rPr lang="en-US" dirty="0"/>
              <a:t>This help us to check and compare the unit price of product by different Supplier to identity the which supplier is best for which product.</a:t>
            </a:r>
            <a:endParaRPr lang="en-IN" dirty="0"/>
          </a:p>
        </p:txBody>
      </p:sp>
    </p:spTree>
    <p:extLst>
      <p:ext uri="{BB962C8B-B14F-4D97-AF65-F5344CB8AC3E}">
        <p14:creationId xmlns:p14="http://schemas.microsoft.com/office/powerpoint/2010/main" val="4039360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0572C6-91CE-0591-5194-70654D3223FA}"/>
              </a:ext>
            </a:extLst>
          </p:cNvPr>
          <p:cNvPicPr>
            <a:picLocks noChangeAspect="1"/>
          </p:cNvPicPr>
          <p:nvPr/>
        </p:nvPicPr>
        <p:blipFill>
          <a:blip r:embed="rId2"/>
          <a:stretch>
            <a:fillRect/>
          </a:stretch>
        </p:blipFill>
        <p:spPr>
          <a:xfrm>
            <a:off x="4865349" y="1385907"/>
            <a:ext cx="5637551" cy="3314886"/>
          </a:xfrm>
          <a:prstGeom prst="rect">
            <a:avLst/>
          </a:prstGeom>
        </p:spPr>
      </p:pic>
      <p:sp>
        <p:nvSpPr>
          <p:cNvPr id="4" name="TextBox 3">
            <a:extLst>
              <a:ext uri="{FF2B5EF4-FFF2-40B4-BE49-F238E27FC236}">
                <a16:creationId xmlns:a16="http://schemas.microsoft.com/office/drawing/2014/main" id="{862BC760-60C4-5E93-7010-37F209E65BD6}"/>
              </a:ext>
            </a:extLst>
          </p:cNvPr>
          <p:cNvSpPr txBox="1"/>
          <p:nvPr/>
        </p:nvSpPr>
        <p:spPr>
          <a:xfrm>
            <a:off x="800100" y="431800"/>
            <a:ext cx="8763000" cy="954107"/>
          </a:xfrm>
          <a:prstGeom prst="rect">
            <a:avLst/>
          </a:prstGeom>
          <a:noFill/>
        </p:spPr>
        <p:txBody>
          <a:bodyPr wrap="square" rtlCol="0">
            <a:spAutoFit/>
          </a:bodyPr>
          <a:lstStyle/>
          <a:p>
            <a:r>
              <a:rPr lang="en-US" sz="2000" b="1" i="0" dirty="0">
                <a:solidFill>
                  <a:schemeClr val="accent1"/>
                </a:solidFill>
                <a:effectLst/>
                <a:latin typeface="Plus Jakarta Sans"/>
              </a:rPr>
              <a:t>15.</a:t>
            </a:r>
            <a:r>
              <a:rPr lang="en-US" sz="1800" b="1" i="0" dirty="0">
                <a:solidFill>
                  <a:schemeClr val="accent1"/>
                </a:solidFill>
                <a:effectLst/>
                <a:latin typeface="Plus Jakarta Sans"/>
              </a:rPr>
              <a:t>Can we visualize the geographical distribution of suppliers using a map or bubble chart?</a:t>
            </a:r>
          </a:p>
          <a:p>
            <a:endParaRPr lang="en-IN" dirty="0"/>
          </a:p>
        </p:txBody>
      </p:sp>
      <p:sp>
        <p:nvSpPr>
          <p:cNvPr id="5" name="TextBox 4">
            <a:extLst>
              <a:ext uri="{FF2B5EF4-FFF2-40B4-BE49-F238E27FC236}">
                <a16:creationId xmlns:a16="http://schemas.microsoft.com/office/drawing/2014/main" id="{B91A858E-7D00-1987-0761-D4BB300E41FB}"/>
              </a:ext>
            </a:extLst>
          </p:cNvPr>
          <p:cNvSpPr txBox="1"/>
          <p:nvPr/>
        </p:nvSpPr>
        <p:spPr>
          <a:xfrm>
            <a:off x="1143000" y="1771557"/>
            <a:ext cx="3340100" cy="2031325"/>
          </a:xfrm>
          <a:prstGeom prst="rect">
            <a:avLst/>
          </a:prstGeom>
          <a:noFill/>
        </p:spPr>
        <p:txBody>
          <a:bodyPr wrap="square" rtlCol="0">
            <a:spAutoFit/>
          </a:bodyPr>
          <a:lstStyle/>
          <a:p>
            <a:r>
              <a:rPr lang="en-US" dirty="0"/>
              <a:t>Yes , we can visualize the geographical distribution of supplier by map chart .</a:t>
            </a:r>
          </a:p>
          <a:p>
            <a:r>
              <a:rPr lang="en-US" dirty="0"/>
              <a:t>This help us to identify the country and region of supplier and how many supplier in a each country</a:t>
            </a:r>
            <a:endParaRPr lang="en-IN" dirty="0"/>
          </a:p>
        </p:txBody>
      </p:sp>
    </p:spTree>
    <p:extLst>
      <p:ext uri="{BB962C8B-B14F-4D97-AF65-F5344CB8AC3E}">
        <p14:creationId xmlns:p14="http://schemas.microsoft.com/office/powerpoint/2010/main" val="18410546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03E116-A69F-8209-FD1F-91C950F0010C}"/>
              </a:ext>
            </a:extLst>
          </p:cNvPr>
          <p:cNvSpPr txBox="1"/>
          <p:nvPr/>
        </p:nvSpPr>
        <p:spPr>
          <a:xfrm>
            <a:off x="900953" y="389965"/>
            <a:ext cx="3550023" cy="477054"/>
          </a:xfrm>
          <a:prstGeom prst="rect">
            <a:avLst/>
          </a:prstGeom>
          <a:noFill/>
        </p:spPr>
        <p:txBody>
          <a:bodyPr wrap="square" rtlCol="0">
            <a:spAutoFit/>
          </a:bodyPr>
          <a:lstStyle/>
          <a:p>
            <a:r>
              <a:rPr lang="en-US" sz="2500" dirty="0">
                <a:solidFill>
                  <a:schemeClr val="accent1"/>
                </a:solidFill>
              </a:rPr>
              <a:t>Customers Analysis </a:t>
            </a:r>
            <a:endParaRPr lang="en-IN" sz="2500" dirty="0">
              <a:solidFill>
                <a:schemeClr val="accent1"/>
              </a:solidFill>
            </a:endParaRPr>
          </a:p>
        </p:txBody>
      </p:sp>
      <p:pic>
        <p:nvPicPr>
          <p:cNvPr id="4" name="Picture 3">
            <a:extLst>
              <a:ext uri="{FF2B5EF4-FFF2-40B4-BE49-F238E27FC236}">
                <a16:creationId xmlns:a16="http://schemas.microsoft.com/office/drawing/2014/main" id="{4E0940AD-46C1-87AE-87D3-F41386D6A44B}"/>
              </a:ext>
            </a:extLst>
          </p:cNvPr>
          <p:cNvPicPr>
            <a:picLocks noChangeAspect="1"/>
          </p:cNvPicPr>
          <p:nvPr/>
        </p:nvPicPr>
        <p:blipFill>
          <a:blip r:embed="rId2"/>
          <a:stretch>
            <a:fillRect/>
          </a:stretch>
        </p:blipFill>
        <p:spPr>
          <a:xfrm>
            <a:off x="246529" y="1015081"/>
            <a:ext cx="5849471" cy="5143672"/>
          </a:xfrm>
          <a:prstGeom prst="rect">
            <a:avLst/>
          </a:prstGeom>
        </p:spPr>
      </p:pic>
      <p:pic>
        <p:nvPicPr>
          <p:cNvPr id="5" name="Picture 4">
            <a:extLst>
              <a:ext uri="{FF2B5EF4-FFF2-40B4-BE49-F238E27FC236}">
                <a16:creationId xmlns:a16="http://schemas.microsoft.com/office/drawing/2014/main" id="{9E0CD3E0-1D8B-055C-E9FF-E79E89DC9103}"/>
              </a:ext>
            </a:extLst>
          </p:cNvPr>
          <p:cNvPicPr>
            <a:picLocks noChangeAspect="1"/>
          </p:cNvPicPr>
          <p:nvPr/>
        </p:nvPicPr>
        <p:blipFill>
          <a:blip r:embed="rId3"/>
          <a:stretch>
            <a:fillRect/>
          </a:stretch>
        </p:blipFill>
        <p:spPr>
          <a:xfrm>
            <a:off x="6369425" y="1015081"/>
            <a:ext cx="5582429" cy="5143671"/>
          </a:xfrm>
          <a:prstGeom prst="rect">
            <a:avLst/>
          </a:prstGeom>
        </p:spPr>
      </p:pic>
      <p:sp>
        <p:nvSpPr>
          <p:cNvPr id="6" name="TextBox 5">
            <a:extLst>
              <a:ext uri="{FF2B5EF4-FFF2-40B4-BE49-F238E27FC236}">
                <a16:creationId xmlns:a16="http://schemas.microsoft.com/office/drawing/2014/main" id="{B0324FA8-AA56-3F92-8A02-4141B1A5AF87}"/>
              </a:ext>
            </a:extLst>
          </p:cNvPr>
          <p:cNvSpPr txBox="1"/>
          <p:nvPr/>
        </p:nvSpPr>
        <p:spPr>
          <a:xfrm>
            <a:off x="6463555" y="389965"/>
            <a:ext cx="3550023" cy="477054"/>
          </a:xfrm>
          <a:prstGeom prst="rect">
            <a:avLst/>
          </a:prstGeom>
          <a:noFill/>
        </p:spPr>
        <p:txBody>
          <a:bodyPr wrap="square" rtlCol="0">
            <a:spAutoFit/>
          </a:bodyPr>
          <a:lstStyle/>
          <a:p>
            <a:r>
              <a:rPr lang="en-US" sz="2500" dirty="0">
                <a:solidFill>
                  <a:schemeClr val="accent1"/>
                </a:solidFill>
              </a:rPr>
              <a:t>Orders Analysis </a:t>
            </a:r>
            <a:endParaRPr lang="en-IN" sz="2500" dirty="0">
              <a:solidFill>
                <a:schemeClr val="accent1"/>
              </a:solidFill>
            </a:endParaRPr>
          </a:p>
        </p:txBody>
      </p:sp>
    </p:spTree>
    <p:extLst>
      <p:ext uri="{BB962C8B-B14F-4D97-AF65-F5344CB8AC3E}">
        <p14:creationId xmlns:p14="http://schemas.microsoft.com/office/powerpoint/2010/main" val="31777289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D8CFD48-9855-D04F-F654-D93407D5A61C}"/>
              </a:ext>
            </a:extLst>
          </p:cNvPr>
          <p:cNvSpPr txBox="1"/>
          <p:nvPr/>
        </p:nvSpPr>
        <p:spPr>
          <a:xfrm>
            <a:off x="900953" y="389965"/>
            <a:ext cx="3550023" cy="477054"/>
          </a:xfrm>
          <a:prstGeom prst="rect">
            <a:avLst/>
          </a:prstGeom>
          <a:noFill/>
        </p:spPr>
        <p:txBody>
          <a:bodyPr wrap="square" rtlCol="0">
            <a:spAutoFit/>
          </a:bodyPr>
          <a:lstStyle/>
          <a:p>
            <a:r>
              <a:rPr lang="en-US" sz="2500" dirty="0">
                <a:solidFill>
                  <a:schemeClr val="accent1"/>
                </a:solidFill>
              </a:rPr>
              <a:t>Employee Analysis </a:t>
            </a:r>
            <a:endParaRPr lang="en-IN" sz="2500" dirty="0">
              <a:solidFill>
                <a:schemeClr val="accent1"/>
              </a:solidFill>
            </a:endParaRPr>
          </a:p>
        </p:txBody>
      </p:sp>
      <p:sp>
        <p:nvSpPr>
          <p:cNvPr id="6" name="TextBox 5">
            <a:extLst>
              <a:ext uri="{FF2B5EF4-FFF2-40B4-BE49-F238E27FC236}">
                <a16:creationId xmlns:a16="http://schemas.microsoft.com/office/drawing/2014/main" id="{316E5008-16CD-9A05-4B06-9FDD10737708}"/>
              </a:ext>
            </a:extLst>
          </p:cNvPr>
          <p:cNvSpPr txBox="1"/>
          <p:nvPr/>
        </p:nvSpPr>
        <p:spPr>
          <a:xfrm>
            <a:off x="6571611" y="389965"/>
            <a:ext cx="3550023" cy="477054"/>
          </a:xfrm>
          <a:prstGeom prst="rect">
            <a:avLst/>
          </a:prstGeom>
          <a:noFill/>
        </p:spPr>
        <p:txBody>
          <a:bodyPr wrap="square" rtlCol="0">
            <a:spAutoFit/>
          </a:bodyPr>
          <a:lstStyle/>
          <a:p>
            <a:r>
              <a:rPr lang="en-US" sz="2500" dirty="0">
                <a:solidFill>
                  <a:schemeClr val="accent1"/>
                </a:solidFill>
              </a:rPr>
              <a:t>Product Analysis </a:t>
            </a:r>
            <a:endParaRPr lang="en-IN" sz="2500" dirty="0">
              <a:solidFill>
                <a:schemeClr val="accent1"/>
              </a:solidFill>
            </a:endParaRPr>
          </a:p>
        </p:txBody>
      </p:sp>
      <p:pic>
        <p:nvPicPr>
          <p:cNvPr id="8" name="Picture 7">
            <a:extLst>
              <a:ext uri="{FF2B5EF4-FFF2-40B4-BE49-F238E27FC236}">
                <a16:creationId xmlns:a16="http://schemas.microsoft.com/office/drawing/2014/main" id="{C2ADB217-1B05-373C-6F17-38F4DBA1E23E}"/>
              </a:ext>
            </a:extLst>
          </p:cNvPr>
          <p:cNvPicPr>
            <a:picLocks noChangeAspect="1"/>
          </p:cNvPicPr>
          <p:nvPr/>
        </p:nvPicPr>
        <p:blipFill>
          <a:blip r:embed="rId2"/>
          <a:stretch>
            <a:fillRect/>
          </a:stretch>
        </p:blipFill>
        <p:spPr>
          <a:xfrm>
            <a:off x="6571611" y="1028364"/>
            <a:ext cx="5258534" cy="5130387"/>
          </a:xfrm>
          <a:prstGeom prst="rect">
            <a:avLst/>
          </a:prstGeom>
        </p:spPr>
      </p:pic>
      <p:pic>
        <p:nvPicPr>
          <p:cNvPr id="10" name="Picture 9">
            <a:extLst>
              <a:ext uri="{FF2B5EF4-FFF2-40B4-BE49-F238E27FC236}">
                <a16:creationId xmlns:a16="http://schemas.microsoft.com/office/drawing/2014/main" id="{DA025C26-8579-735B-0506-D7C1C363BD3B}"/>
              </a:ext>
            </a:extLst>
          </p:cNvPr>
          <p:cNvPicPr>
            <a:picLocks noChangeAspect="1"/>
          </p:cNvPicPr>
          <p:nvPr/>
        </p:nvPicPr>
        <p:blipFill>
          <a:blip r:embed="rId3"/>
          <a:stretch>
            <a:fillRect/>
          </a:stretch>
        </p:blipFill>
        <p:spPr>
          <a:xfrm>
            <a:off x="550374" y="1028365"/>
            <a:ext cx="5658640" cy="5130388"/>
          </a:xfrm>
          <a:prstGeom prst="rect">
            <a:avLst/>
          </a:prstGeom>
        </p:spPr>
      </p:pic>
    </p:spTree>
    <p:extLst>
      <p:ext uri="{BB962C8B-B14F-4D97-AF65-F5344CB8AC3E}">
        <p14:creationId xmlns:p14="http://schemas.microsoft.com/office/powerpoint/2010/main" val="25656760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7158092-FEF9-4C6A-2C75-1B13EF1CE98E}"/>
              </a:ext>
            </a:extLst>
          </p:cNvPr>
          <p:cNvSpPr txBox="1"/>
          <p:nvPr/>
        </p:nvSpPr>
        <p:spPr>
          <a:xfrm>
            <a:off x="685800" y="188257"/>
            <a:ext cx="3886200" cy="461665"/>
          </a:xfrm>
          <a:prstGeom prst="rect">
            <a:avLst/>
          </a:prstGeom>
          <a:noFill/>
        </p:spPr>
        <p:txBody>
          <a:bodyPr wrap="square" rtlCol="0">
            <a:spAutoFit/>
          </a:bodyPr>
          <a:lstStyle/>
          <a:p>
            <a:r>
              <a:rPr lang="en-US" sz="2400" dirty="0">
                <a:solidFill>
                  <a:schemeClr val="accent1"/>
                </a:solidFill>
              </a:rPr>
              <a:t>Supplier Analysis</a:t>
            </a:r>
            <a:endParaRPr lang="en-IN" sz="2400" dirty="0">
              <a:solidFill>
                <a:schemeClr val="accent1"/>
              </a:solidFill>
            </a:endParaRPr>
          </a:p>
        </p:txBody>
      </p:sp>
      <p:pic>
        <p:nvPicPr>
          <p:cNvPr id="9" name="Picture 8">
            <a:extLst>
              <a:ext uri="{FF2B5EF4-FFF2-40B4-BE49-F238E27FC236}">
                <a16:creationId xmlns:a16="http://schemas.microsoft.com/office/drawing/2014/main" id="{55121F7A-6A4E-A9E1-4845-D72F9965C633}"/>
              </a:ext>
            </a:extLst>
          </p:cNvPr>
          <p:cNvPicPr>
            <a:picLocks noChangeAspect="1"/>
          </p:cNvPicPr>
          <p:nvPr/>
        </p:nvPicPr>
        <p:blipFill>
          <a:blip r:embed="rId2"/>
          <a:stretch>
            <a:fillRect/>
          </a:stretch>
        </p:blipFill>
        <p:spPr>
          <a:xfrm>
            <a:off x="2904679" y="649923"/>
            <a:ext cx="6777203" cy="5562618"/>
          </a:xfrm>
          <a:prstGeom prst="rect">
            <a:avLst/>
          </a:prstGeom>
        </p:spPr>
      </p:pic>
    </p:spTree>
    <p:extLst>
      <p:ext uri="{BB962C8B-B14F-4D97-AF65-F5344CB8AC3E}">
        <p14:creationId xmlns:p14="http://schemas.microsoft.com/office/powerpoint/2010/main" val="2031238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C471D-A197-E9CB-3302-593FB29637CC}"/>
              </a:ext>
            </a:extLst>
          </p:cNvPr>
          <p:cNvSpPr>
            <a:spLocks noGrp="1"/>
          </p:cNvSpPr>
          <p:nvPr>
            <p:ph type="ctrTitle"/>
          </p:nvPr>
        </p:nvSpPr>
        <p:spPr>
          <a:xfrm>
            <a:off x="752445" y="243872"/>
            <a:ext cx="4586037" cy="616740"/>
          </a:xfrm>
        </p:spPr>
        <p:txBody>
          <a:bodyPr>
            <a:normAutofit/>
          </a:bodyPr>
          <a:lstStyle/>
          <a:p>
            <a:r>
              <a:rPr lang="en-US" sz="3600" dirty="0"/>
              <a:t>EDA Questions</a:t>
            </a:r>
            <a:endParaRPr lang="en-IN" sz="3600" dirty="0"/>
          </a:p>
        </p:txBody>
      </p:sp>
      <p:sp>
        <p:nvSpPr>
          <p:cNvPr id="3" name="Subtitle 2">
            <a:extLst>
              <a:ext uri="{FF2B5EF4-FFF2-40B4-BE49-F238E27FC236}">
                <a16:creationId xmlns:a16="http://schemas.microsoft.com/office/drawing/2014/main" id="{26F2096A-5EE8-CA6A-6A2F-C900902DB78A}"/>
              </a:ext>
            </a:extLst>
          </p:cNvPr>
          <p:cNvSpPr>
            <a:spLocks noGrp="1"/>
          </p:cNvSpPr>
          <p:nvPr>
            <p:ph type="subTitle" idx="1"/>
          </p:nvPr>
        </p:nvSpPr>
        <p:spPr>
          <a:xfrm>
            <a:off x="860611" y="860612"/>
            <a:ext cx="10044953" cy="5365376"/>
          </a:xfrm>
        </p:spPr>
        <p:txBody>
          <a:bodyPr>
            <a:normAutofit fontScale="25000" lnSpcReduction="20000"/>
          </a:bodyPr>
          <a:lstStyle/>
          <a:p>
            <a:pPr algn="l">
              <a:buFont typeface="+mj-lt"/>
              <a:buAutoNum type="arabicPeriod"/>
            </a:pPr>
            <a:r>
              <a:rPr lang="en-US" sz="4000" b="1" i="0" dirty="0">
                <a:effectLst/>
                <a:latin typeface="Plus Jakarta Sans"/>
              </a:rPr>
              <a:t>What are the key factors influencing customer retention or loyalty based on the dataset?</a:t>
            </a:r>
          </a:p>
          <a:p>
            <a:pPr algn="l">
              <a:buFont typeface="+mj-lt"/>
              <a:buAutoNum type="arabicPeriod"/>
            </a:pPr>
            <a:r>
              <a:rPr lang="en-US" sz="4000" b="1" i="0" dirty="0">
                <a:effectLst/>
                <a:latin typeface="Plus Jakarta Sans"/>
              </a:rPr>
              <a:t>How do customer preferences vary based on their location or demographics? Can we explore this through interactive visualizations?</a:t>
            </a:r>
          </a:p>
          <a:p>
            <a:pPr algn="l">
              <a:buFont typeface="+mj-lt"/>
              <a:buAutoNum type="arabicPeriod"/>
            </a:pPr>
            <a:r>
              <a:rPr lang="en-US" sz="4000" b="1" i="0" dirty="0">
                <a:effectLst/>
                <a:latin typeface="Plus Jakarta Sans"/>
              </a:rPr>
              <a:t>Are there any interesting patterns or clusters in customer behavior that can be visualized to identify potential market segments?</a:t>
            </a:r>
          </a:p>
          <a:p>
            <a:pPr algn="l">
              <a:buFont typeface="+mj-lt"/>
              <a:buAutoNum type="arabicPeriod"/>
            </a:pPr>
            <a:r>
              <a:rPr lang="en-US" sz="4000" b="1" i="0" dirty="0">
                <a:effectLst/>
                <a:latin typeface="Plus Jakarta Sans"/>
              </a:rPr>
              <a:t>Are there any specific product categories or SKUs that contribute significantly to order revenue? Can we identify them through visualizations?</a:t>
            </a:r>
          </a:p>
          <a:p>
            <a:pPr algn="l">
              <a:buFont typeface="+mj-lt"/>
              <a:buAutoNum type="arabicPeriod"/>
            </a:pPr>
            <a:r>
              <a:rPr lang="en-US" sz="4000" b="1" i="0" dirty="0">
                <a:effectLst/>
                <a:latin typeface="Plus Jakarta Sans"/>
              </a:rPr>
              <a:t>Are there any correlations between order size and customer demographics or product categories? Can we explore this visually using scatter plots or heatmaps?</a:t>
            </a:r>
          </a:p>
          <a:p>
            <a:pPr algn="l">
              <a:buFont typeface="+mj-lt"/>
              <a:buAutoNum type="arabicPeriod"/>
            </a:pPr>
            <a:r>
              <a:rPr lang="en-US" sz="4000" b="1" i="0" dirty="0">
                <a:effectLst/>
                <a:latin typeface="Plus Jakarta Sans"/>
              </a:rPr>
              <a:t>How does order frequency vary across different customer segments? Can we visualize this using bar charts or tree maps ?</a:t>
            </a:r>
          </a:p>
          <a:p>
            <a:pPr algn="l">
              <a:buFont typeface="+mj-lt"/>
              <a:buAutoNum type="arabicPeriod"/>
            </a:pPr>
            <a:r>
              <a:rPr lang="en-US" sz="4000" b="1" i="0" dirty="0">
                <a:effectLst/>
                <a:latin typeface="Plus Jakarta Sans"/>
              </a:rPr>
              <a:t>Are there any correlations between employee satisfaction levels and key performance indicators? Can we explore this visually through scatter plots or line charts?</a:t>
            </a:r>
          </a:p>
          <a:p>
            <a:pPr algn="l">
              <a:buFont typeface="+mj-lt"/>
              <a:buAutoNum type="arabicPeriod"/>
            </a:pPr>
            <a:r>
              <a:rPr lang="en-US" sz="4000" b="1" i="0" dirty="0">
                <a:effectLst/>
                <a:latin typeface="Plus Jakarta Sans"/>
              </a:rPr>
              <a:t>How does employee turnover vary across different departments or job roles? Can we visualize this using bar charts or heatmaps?</a:t>
            </a:r>
          </a:p>
          <a:p>
            <a:pPr algn="l">
              <a:buFont typeface="+mj-lt"/>
              <a:buAutoNum type="arabicPeriod"/>
            </a:pPr>
            <a:r>
              <a:rPr lang="en-US" sz="4000" b="1" i="0" dirty="0">
                <a:effectLst/>
                <a:latin typeface="Plus Jakarta Sans"/>
              </a:rPr>
              <a:t>Can we identify any patterns or clusters in employee skill sets or qualifications through visualizations? How can this information be used for talent management?</a:t>
            </a:r>
          </a:p>
          <a:p>
            <a:pPr algn="l">
              <a:buFont typeface="+mj-lt"/>
              <a:buAutoNum type="arabicPeriod"/>
            </a:pPr>
            <a:r>
              <a:rPr lang="en-US" sz="4000" b="1" i="0" dirty="0">
                <a:effectLst/>
                <a:latin typeface="Plus Jakarta Sans"/>
              </a:rPr>
              <a:t>Are there any correlations between product attributes (e.g., size, color, features) and sales performance? Can we explore this visually using scatter plots or heatmaps?</a:t>
            </a:r>
          </a:p>
          <a:p>
            <a:pPr algn="l">
              <a:buFont typeface="+mj-lt"/>
              <a:buAutoNum type="arabicPeriod"/>
            </a:pPr>
            <a:r>
              <a:rPr lang="en-US" sz="4000" b="1" i="0" dirty="0">
                <a:effectLst/>
                <a:latin typeface="Plus Jakarta Sans"/>
              </a:rPr>
              <a:t>How does product demand fluctuate over different seasons or months? Can we visualize this through line charts or area charts?</a:t>
            </a:r>
          </a:p>
          <a:p>
            <a:pPr algn="l">
              <a:buFont typeface="+mj-lt"/>
              <a:buAutoNum type="arabicPeriod"/>
            </a:pPr>
            <a:r>
              <a:rPr lang="en-US" sz="4000" b="1" i="0" dirty="0">
                <a:effectLst/>
                <a:latin typeface="Plus Jakarta Sans"/>
              </a:rPr>
              <a:t>Can we identify any outliers or anomalies in product performance or sales using visualizations? How can this information be used for product optimization?</a:t>
            </a:r>
          </a:p>
          <a:p>
            <a:pPr algn="l">
              <a:buFont typeface="+mj-lt"/>
              <a:buAutoNum type="arabicPeriod"/>
            </a:pPr>
            <a:r>
              <a:rPr lang="en-US" sz="4000" b="1" i="0" dirty="0">
                <a:effectLst/>
                <a:latin typeface="Plus Jakarta Sans"/>
              </a:rPr>
              <a:t>Are there any correlations between supplier attributes (e.g., location, size, industry) and performance metrics (e.g., on-time delivery, product quality)? Can we explore this visually through scatter plots or heatmaps?</a:t>
            </a:r>
          </a:p>
          <a:p>
            <a:pPr algn="l">
              <a:buFont typeface="+mj-lt"/>
              <a:buAutoNum type="arabicPeriod"/>
            </a:pPr>
            <a:r>
              <a:rPr lang="en-US" sz="4000" b="1" i="0" dirty="0">
                <a:effectLst/>
                <a:latin typeface="Plus Jakarta Sans"/>
              </a:rPr>
              <a:t>How does supplier performance vary across different product categories or departments? Can we visualize this using stacked bar charts or grouped column charts?</a:t>
            </a:r>
          </a:p>
          <a:p>
            <a:pPr algn="l">
              <a:buFont typeface="+mj-lt"/>
              <a:buAutoNum type="arabicPeriod"/>
            </a:pPr>
            <a:r>
              <a:rPr lang="en-US" sz="4000" b="1" i="0" dirty="0">
                <a:effectLst/>
                <a:latin typeface="Plus Jakarta Sans"/>
              </a:rPr>
              <a:t>Can we identify any trends or patterns in supplier costs or pricing structures through visualizations? How can this information be used for procurement optimization?</a:t>
            </a:r>
          </a:p>
          <a:p>
            <a:endParaRPr lang="en-IN" dirty="0"/>
          </a:p>
        </p:txBody>
      </p:sp>
    </p:spTree>
    <p:extLst>
      <p:ext uri="{BB962C8B-B14F-4D97-AF65-F5344CB8AC3E}">
        <p14:creationId xmlns:p14="http://schemas.microsoft.com/office/powerpoint/2010/main" val="1169668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66B503-97A6-1BCA-6C2E-578A24D8380C}"/>
              </a:ext>
            </a:extLst>
          </p:cNvPr>
          <p:cNvSpPr txBox="1"/>
          <p:nvPr/>
        </p:nvSpPr>
        <p:spPr>
          <a:xfrm>
            <a:off x="1116105" y="349624"/>
            <a:ext cx="9412942" cy="646331"/>
          </a:xfrm>
          <a:prstGeom prst="rect">
            <a:avLst/>
          </a:prstGeom>
          <a:noFill/>
        </p:spPr>
        <p:txBody>
          <a:bodyPr wrap="square" rtlCol="0">
            <a:spAutoFit/>
          </a:bodyPr>
          <a:lstStyle/>
          <a:p>
            <a:r>
              <a:rPr lang="en-US" sz="1800" b="1" i="0" dirty="0">
                <a:solidFill>
                  <a:schemeClr val="accent1"/>
                </a:solidFill>
                <a:effectLst/>
                <a:latin typeface="Plus Jakarta Sans"/>
              </a:rPr>
              <a:t>1.What are the key factors influencing customer retention or loyalty based on the dataset?</a:t>
            </a:r>
          </a:p>
          <a:p>
            <a:endParaRPr lang="en-IN" dirty="0"/>
          </a:p>
        </p:txBody>
      </p:sp>
      <p:pic>
        <p:nvPicPr>
          <p:cNvPr id="4" name="Picture 3">
            <a:extLst>
              <a:ext uri="{FF2B5EF4-FFF2-40B4-BE49-F238E27FC236}">
                <a16:creationId xmlns:a16="http://schemas.microsoft.com/office/drawing/2014/main" id="{A3AE0185-D0F5-1FCB-E479-128CF10B9DB9}"/>
              </a:ext>
            </a:extLst>
          </p:cNvPr>
          <p:cNvPicPr>
            <a:picLocks noChangeAspect="1"/>
          </p:cNvPicPr>
          <p:nvPr/>
        </p:nvPicPr>
        <p:blipFill>
          <a:blip r:embed="rId2"/>
          <a:stretch>
            <a:fillRect/>
          </a:stretch>
        </p:blipFill>
        <p:spPr>
          <a:xfrm>
            <a:off x="8629791" y="995955"/>
            <a:ext cx="3278478" cy="3934374"/>
          </a:xfrm>
          <a:prstGeom prst="rect">
            <a:avLst/>
          </a:prstGeom>
        </p:spPr>
      </p:pic>
      <p:pic>
        <p:nvPicPr>
          <p:cNvPr id="5" name="Picture 4">
            <a:extLst>
              <a:ext uri="{FF2B5EF4-FFF2-40B4-BE49-F238E27FC236}">
                <a16:creationId xmlns:a16="http://schemas.microsoft.com/office/drawing/2014/main" id="{9DB622E5-2A40-0A88-FDAA-A0CE9FE035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7565" y="995955"/>
            <a:ext cx="4447756" cy="2329768"/>
          </a:xfrm>
          <a:prstGeom prst="rect">
            <a:avLst/>
          </a:prstGeom>
        </p:spPr>
      </p:pic>
      <p:sp>
        <p:nvSpPr>
          <p:cNvPr id="8" name="TextBox 7">
            <a:extLst>
              <a:ext uri="{FF2B5EF4-FFF2-40B4-BE49-F238E27FC236}">
                <a16:creationId xmlns:a16="http://schemas.microsoft.com/office/drawing/2014/main" id="{A573F8E0-E642-17BA-DD7F-C6958B5CD1F9}"/>
              </a:ext>
            </a:extLst>
          </p:cNvPr>
          <p:cNvSpPr txBox="1"/>
          <p:nvPr/>
        </p:nvSpPr>
        <p:spPr>
          <a:xfrm>
            <a:off x="151136" y="1156447"/>
            <a:ext cx="3896429" cy="1569660"/>
          </a:xfrm>
          <a:prstGeom prst="rect">
            <a:avLst/>
          </a:prstGeom>
          <a:noFill/>
        </p:spPr>
        <p:txBody>
          <a:bodyPr wrap="square" rtlCol="0">
            <a:spAutoFit/>
          </a:bodyPr>
          <a:lstStyle/>
          <a:p>
            <a:r>
              <a:rPr lang="en-US" sz="1200" dirty="0"/>
              <a:t>conclusion : This query calculates RFM values (Recency, Frequency, Monetary Value) for each customer, enabling segmentation based on their purchasing behavior . Recency  show the number of days between the customer's latest purchase and a reference date, often the current date. It provides a straightforward understanding of how recently a customer has engaged in buying activity.</a:t>
            </a:r>
            <a:endParaRPr lang="en-IN" sz="1200" dirty="0"/>
          </a:p>
        </p:txBody>
      </p:sp>
      <p:sp>
        <p:nvSpPr>
          <p:cNvPr id="10" name="TextBox 9">
            <a:extLst>
              <a:ext uri="{FF2B5EF4-FFF2-40B4-BE49-F238E27FC236}">
                <a16:creationId xmlns:a16="http://schemas.microsoft.com/office/drawing/2014/main" id="{54685679-87FB-A0EF-553A-6D1BB11C33D5}"/>
              </a:ext>
            </a:extLst>
          </p:cNvPr>
          <p:cNvSpPr txBox="1"/>
          <p:nvPr/>
        </p:nvSpPr>
        <p:spPr>
          <a:xfrm>
            <a:off x="900953" y="3532278"/>
            <a:ext cx="7167282" cy="2185214"/>
          </a:xfrm>
          <a:prstGeom prst="rect">
            <a:avLst/>
          </a:prstGeom>
          <a:noFill/>
        </p:spPr>
        <p:txBody>
          <a:bodyPr wrap="square" rtlCol="0">
            <a:spAutoFit/>
          </a:bodyPr>
          <a:lstStyle/>
          <a:p>
            <a:r>
              <a:rPr lang="en-US" sz="1600" dirty="0">
                <a:solidFill>
                  <a:schemeClr val="accent1"/>
                </a:solidFill>
              </a:rPr>
              <a:t>The most loyal customers: </a:t>
            </a:r>
          </a:p>
          <a:p>
            <a:pPr marL="228600" indent="-228600">
              <a:buAutoNum type="arabicPeriod"/>
            </a:pPr>
            <a:r>
              <a:rPr lang="en-US" sz="1200" dirty="0">
                <a:solidFill>
                  <a:schemeClr val="accent1"/>
                </a:solidFill>
              </a:rPr>
              <a:t>SAVEA :</a:t>
            </a:r>
            <a:r>
              <a:rPr lang="en-US" sz="1200" dirty="0"/>
              <a:t>This customer has the highest number of orders 116 and has spent the most money in total 104361.95 . They also placed an order recently within 5 days.                                                                        </a:t>
            </a:r>
          </a:p>
          <a:p>
            <a:r>
              <a:rPr lang="en-US" sz="1200" dirty="0">
                <a:solidFill>
                  <a:schemeClr val="accent1"/>
                </a:solidFill>
              </a:rPr>
              <a:t>2. ERNSH: </a:t>
            </a:r>
            <a:r>
              <a:rPr lang="en-US" sz="1200" dirty="0"/>
              <a:t>This customer has the highest number of orders 102 and has spent the most money in total 104874.98 . They also placed an order recently within 1 days.                                                                                                                                            </a:t>
            </a:r>
            <a:r>
              <a:rPr lang="en-US" sz="1200" dirty="0">
                <a:solidFill>
                  <a:schemeClr val="accent1"/>
                </a:solidFill>
              </a:rPr>
              <a:t>3.RATTC: </a:t>
            </a:r>
            <a:r>
              <a:rPr lang="en-US" sz="1200" dirty="0"/>
              <a:t>This customer has the highest number of orders 77 and has spent the most money in total 51097.8 . They also placed an order recently within    0 days.                                                                                                                                            </a:t>
            </a:r>
            <a:r>
              <a:rPr lang="en-US" sz="1200" dirty="0">
                <a:solidFill>
                  <a:schemeClr val="accent1"/>
                </a:solidFill>
              </a:rPr>
              <a:t>4.QUICK: </a:t>
            </a:r>
            <a:r>
              <a:rPr lang="en-US" sz="1200" dirty="0"/>
              <a:t>This customer has the highest number of orders 86 and has spent the most money in total 110277 . They also placed an order recently within  22 days.                                                                                                                                </a:t>
            </a:r>
            <a:r>
              <a:rPr lang="en-US" sz="1200" dirty="0">
                <a:solidFill>
                  <a:schemeClr val="accent1"/>
                </a:solidFill>
              </a:rPr>
              <a:t>5.BONAP: </a:t>
            </a:r>
            <a:r>
              <a:rPr lang="en-US" sz="1200" dirty="0"/>
              <a:t>This customer has the highest number of orders 44 and has spent the most money in total 21963 . They also placed an order recently within  0days. </a:t>
            </a:r>
            <a:endParaRPr lang="en-IN" sz="1200" dirty="0"/>
          </a:p>
        </p:txBody>
      </p:sp>
    </p:spTree>
    <p:extLst>
      <p:ext uri="{BB962C8B-B14F-4D97-AF65-F5344CB8AC3E}">
        <p14:creationId xmlns:p14="http://schemas.microsoft.com/office/powerpoint/2010/main" val="3442541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F020C3-EDB2-0E1D-4249-F94AC520544A}"/>
              </a:ext>
            </a:extLst>
          </p:cNvPr>
          <p:cNvSpPr txBox="1"/>
          <p:nvPr/>
        </p:nvSpPr>
        <p:spPr>
          <a:xfrm>
            <a:off x="806824" y="268941"/>
            <a:ext cx="10578352" cy="954107"/>
          </a:xfrm>
          <a:prstGeom prst="rect">
            <a:avLst/>
          </a:prstGeom>
          <a:noFill/>
        </p:spPr>
        <p:txBody>
          <a:bodyPr wrap="square" rtlCol="0">
            <a:spAutoFit/>
          </a:bodyPr>
          <a:lstStyle/>
          <a:p>
            <a:r>
              <a:rPr lang="en-US" sz="2000" b="1" i="0" dirty="0">
                <a:solidFill>
                  <a:schemeClr val="accent1"/>
                </a:solidFill>
                <a:effectLst/>
                <a:latin typeface="Plus Jakarta Sans"/>
              </a:rPr>
              <a:t>2.</a:t>
            </a:r>
            <a:r>
              <a:rPr lang="en-US" sz="1800" b="1" i="0" dirty="0">
                <a:solidFill>
                  <a:schemeClr val="accent1"/>
                </a:solidFill>
                <a:effectLst/>
                <a:latin typeface="Plus Jakarta Sans"/>
              </a:rPr>
              <a:t>How do customer preferences vary based on their location or demographics? Can we explore this through interactive visualizations?</a:t>
            </a:r>
          </a:p>
          <a:p>
            <a:endParaRPr lang="en-IN" dirty="0"/>
          </a:p>
        </p:txBody>
      </p:sp>
      <p:sp>
        <p:nvSpPr>
          <p:cNvPr id="3" name="TextBox 2">
            <a:extLst>
              <a:ext uri="{FF2B5EF4-FFF2-40B4-BE49-F238E27FC236}">
                <a16:creationId xmlns:a16="http://schemas.microsoft.com/office/drawing/2014/main" id="{84799E25-C0F7-56F5-161D-71023D3FB2E4}"/>
              </a:ext>
            </a:extLst>
          </p:cNvPr>
          <p:cNvSpPr txBox="1"/>
          <p:nvPr/>
        </p:nvSpPr>
        <p:spPr>
          <a:xfrm>
            <a:off x="712694" y="1044354"/>
            <a:ext cx="4598894" cy="646331"/>
          </a:xfrm>
          <a:prstGeom prst="rect">
            <a:avLst/>
          </a:prstGeom>
          <a:noFill/>
        </p:spPr>
        <p:txBody>
          <a:bodyPr wrap="square" rtlCol="0">
            <a:spAutoFit/>
          </a:bodyPr>
          <a:lstStyle/>
          <a:p>
            <a:pPr marL="285750" indent="-285750">
              <a:buFont typeface="Wingdings" panose="05000000000000000000" pitchFamily="2" charset="2"/>
              <a:buChar char="Ø"/>
            </a:pPr>
            <a:r>
              <a:rPr lang="en-US" b="1" dirty="0">
                <a:solidFill>
                  <a:schemeClr val="accent1"/>
                </a:solidFill>
              </a:rPr>
              <a:t>Customer Total spend and total Quantity in Each country</a:t>
            </a:r>
            <a:endParaRPr lang="en-IN" b="1" dirty="0">
              <a:solidFill>
                <a:schemeClr val="accent1"/>
              </a:solidFill>
            </a:endParaRPr>
          </a:p>
        </p:txBody>
      </p:sp>
      <p:pic>
        <p:nvPicPr>
          <p:cNvPr id="8" name="Picture 7">
            <a:extLst>
              <a:ext uri="{FF2B5EF4-FFF2-40B4-BE49-F238E27FC236}">
                <a16:creationId xmlns:a16="http://schemas.microsoft.com/office/drawing/2014/main" id="{7D91056B-3654-A206-C33D-02413B3FE6A0}"/>
              </a:ext>
            </a:extLst>
          </p:cNvPr>
          <p:cNvPicPr>
            <a:picLocks noChangeAspect="1"/>
          </p:cNvPicPr>
          <p:nvPr/>
        </p:nvPicPr>
        <p:blipFill>
          <a:blip r:embed="rId2"/>
          <a:stretch>
            <a:fillRect/>
          </a:stretch>
        </p:blipFill>
        <p:spPr>
          <a:xfrm>
            <a:off x="5673887" y="1855168"/>
            <a:ext cx="2286319" cy="3658111"/>
          </a:xfrm>
          <a:prstGeom prst="rect">
            <a:avLst/>
          </a:prstGeom>
        </p:spPr>
      </p:pic>
      <p:pic>
        <p:nvPicPr>
          <p:cNvPr id="9" name="Picture 8">
            <a:extLst>
              <a:ext uri="{FF2B5EF4-FFF2-40B4-BE49-F238E27FC236}">
                <a16:creationId xmlns:a16="http://schemas.microsoft.com/office/drawing/2014/main" id="{2CAFE6A3-ECB7-DCB9-F0E9-71687A2A49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9411" y="822719"/>
            <a:ext cx="3639460" cy="1735932"/>
          </a:xfrm>
          <a:prstGeom prst="rect">
            <a:avLst/>
          </a:prstGeom>
        </p:spPr>
      </p:pic>
      <p:sp>
        <p:nvSpPr>
          <p:cNvPr id="11" name="TextBox 10">
            <a:extLst>
              <a:ext uri="{FF2B5EF4-FFF2-40B4-BE49-F238E27FC236}">
                <a16:creationId xmlns:a16="http://schemas.microsoft.com/office/drawing/2014/main" id="{5B7B0163-2CC5-CD70-F035-74338780279E}"/>
              </a:ext>
            </a:extLst>
          </p:cNvPr>
          <p:cNvSpPr txBox="1"/>
          <p:nvPr/>
        </p:nvSpPr>
        <p:spPr>
          <a:xfrm>
            <a:off x="8219411" y="2850776"/>
            <a:ext cx="3639460" cy="2308324"/>
          </a:xfrm>
          <a:prstGeom prst="rect">
            <a:avLst/>
          </a:prstGeom>
          <a:noFill/>
        </p:spPr>
        <p:txBody>
          <a:bodyPr wrap="square" rtlCol="0">
            <a:spAutoFit/>
          </a:bodyPr>
          <a:lstStyle/>
          <a:p>
            <a:r>
              <a:rPr lang="en-US" dirty="0"/>
              <a:t>This query helps to check the total spend and Total Quantity purchased in each country .</a:t>
            </a:r>
          </a:p>
          <a:p>
            <a:r>
              <a:rPr lang="en-US" dirty="0"/>
              <a:t>By this we can identify the top country that contribute most in increasing the revenue.</a:t>
            </a:r>
          </a:p>
          <a:p>
            <a:r>
              <a:rPr lang="en-US" dirty="0"/>
              <a:t>USA have highest Total spend around </a:t>
            </a:r>
            <a:r>
              <a:rPr lang="en-US" dirty="0">
                <a:solidFill>
                  <a:schemeClr val="accent1"/>
                </a:solidFill>
              </a:rPr>
              <a:t>$</a:t>
            </a:r>
            <a:r>
              <a:rPr lang="en-IN" sz="1800" b="0" i="0" u="none" strike="noStrike" dirty="0">
                <a:solidFill>
                  <a:schemeClr val="accent1"/>
                </a:solidFill>
                <a:effectLst/>
                <a:latin typeface="Calibri" panose="020F0502020204030204" pitchFamily="34" charset="0"/>
              </a:rPr>
              <a:t>245584. </a:t>
            </a:r>
            <a:endParaRPr lang="en-IN" dirty="0">
              <a:solidFill>
                <a:schemeClr val="accent1"/>
              </a:solidFill>
            </a:endParaRPr>
          </a:p>
        </p:txBody>
      </p:sp>
      <p:pic>
        <p:nvPicPr>
          <p:cNvPr id="13" name="Picture 12">
            <a:extLst>
              <a:ext uri="{FF2B5EF4-FFF2-40B4-BE49-F238E27FC236}">
                <a16:creationId xmlns:a16="http://schemas.microsoft.com/office/drawing/2014/main" id="{608B878A-2966-5A29-F64A-B9013FD400FD}"/>
              </a:ext>
            </a:extLst>
          </p:cNvPr>
          <p:cNvPicPr>
            <a:picLocks noChangeAspect="1"/>
          </p:cNvPicPr>
          <p:nvPr/>
        </p:nvPicPr>
        <p:blipFill rotWithShape="1">
          <a:blip r:embed="rId4"/>
          <a:srcRect r="656"/>
          <a:stretch/>
        </p:blipFill>
        <p:spPr>
          <a:xfrm>
            <a:off x="333129" y="1855167"/>
            <a:ext cx="5072589" cy="3658111"/>
          </a:xfrm>
          <a:prstGeom prst="rect">
            <a:avLst/>
          </a:prstGeom>
        </p:spPr>
      </p:pic>
    </p:spTree>
    <p:extLst>
      <p:ext uri="{BB962C8B-B14F-4D97-AF65-F5344CB8AC3E}">
        <p14:creationId xmlns:p14="http://schemas.microsoft.com/office/powerpoint/2010/main" val="40165783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818DC2-7F71-B3FE-BF03-470325C5B8EE}"/>
              </a:ext>
            </a:extLst>
          </p:cNvPr>
          <p:cNvSpPr txBox="1"/>
          <p:nvPr/>
        </p:nvSpPr>
        <p:spPr>
          <a:xfrm>
            <a:off x="860611" y="389965"/>
            <a:ext cx="7839635"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accent1"/>
                </a:solidFill>
              </a:rPr>
              <a:t>Total Customers for each Product in Different Countries </a:t>
            </a:r>
            <a:endParaRPr lang="en-IN" dirty="0">
              <a:solidFill>
                <a:schemeClr val="accent1"/>
              </a:solidFill>
            </a:endParaRPr>
          </a:p>
        </p:txBody>
      </p:sp>
      <p:pic>
        <p:nvPicPr>
          <p:cNvPr id="4" name="Picture 3">
            <a:extLst>
              <a:ext uri="{FF2B5EF4-FFF2-40B4-BE49-F238E27FC236}">
                <a16:creationId xmlns:a16="http://schemas.microsoft.com/office/drawing/2014/main" id="{00C59A52-277D-9557-E4B5-308710EAD17B}"/>
              </a:ext>
            </a:extLst>
          </p:cNvPr>
          <p:cNvPicPr>
            <a:picLocks noChangeAspect="1"/>
          </p:cNvPicPr>
          <p:nvPr/>
        </p:nvPicPr>
        <p:blipFill>
          <a:blip r:embed="rId2"/>
          <a:stretch>
            <a:fillRect/>
          </a:stretch>
        </p:blipFill>
        <p:spPr>
          <a:xfrm>
            <a:off x="228600" y="1240127"/>
            <a:ext cx="4800599" cy="4461426"/>
          </a:xfrm>
          <a:prstGeom prst="rect">
            <a:avLst/>
          </a:prstGeom>
        </p:spPr>
      </p:pic>
      <p:pic>
        <p:nvPicPr>
          <p:cNvPr id="6" name="Picture 5">
            <a:extLst>
              <a:ext uri="{FF2B5EF4-FFF2-40B4-BE49-F238E27FC236}">
                <a16:creationId xmlns:a16="http://schemas.microsoft.com/office/drawing/2014/main" id="{AD5378E7-ACC8-F149-632D-C3BEAC4825F6}"/>
              </a:ext>
            </a:extLst>
          </p:cNvPr>
          <p:cNvPicPr>
            <a:picLocks noChangeAspect="1"/>
          </p:cNvPicPr>
          <p:nvPr/>
        </p:nvPicPr>
        <p:blipFill>
          <a:blip r:embed="rId3"/>
          <a:stretch>
            <a:fillRect/>
          </a:stretch>
        </p:blipFill>
        <p:spPr>
          <a:xfrm>
            <a:off x="5140287" y="1240127"/>
            <a:ext cx="2430405" cy="2769152"/>
          </a:xfrm>
          <a:prstGeom prst="rect">
            <a:avLst/>
          </a:prstGeom>
        </p:spPr>
      </p:pic>
      <p:pic>
        <p:nvPicPr>
          <p:cNvPr id="7" name="Picture 6">
            <a:extLst>
              <a:ext uri="{FF2B5EF4-FFF2-40B4-BE49-F238E27FC236}">
                <a16:creationId xmlns:a16="http://schemas.microsoft.com/office/drawing/2014/main" id="{A46173E9-CF61-303E-A0CE-C8CF72B67E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1780" y="1240127"/>
            <a:ext cx="4026694" cy="1845469"/>
          </a:xfrm>
          <a:prstGeom prst="rect">
            <a:avLst/>
          </a:prstGeom>
        </p:spPr>
      </p:pic>
      <p:sp>
        <p:nvSpPr>
          <p:cNvPr id="8" name="TextBox 7">
            <a:extLst>
              <a:ext uri="{FF2B5EF4-FFF2-40B4-BE49-F238E27FC236}">
                <a16:creationId xmlns:a16="http://schemas.microsoft.com/office/drawing/2014/main" id="{5B330BAD-CCEA-5D26-1550-5FBFE6A2371D}"/>
              </a:ext>
            </a:extLst>
          </p:cNvPr>
          <p:cNvSpPr txBox="1"/>
          <p:nvPr/>
        </p:nvSpPr>
        <p:spPr>
          <a:xfrm>
            <a:off x="7681782" y="3429000"/>
            <a:ext cx="4026694" cy="2031325"/>
          </a:xfrm>
          <a:prstGeom prst="rect">
            <a:avLst/>
          </a:prstGeom>
          <a:noFill/>
        </p:spPr>
        <p:txBody>
          <a:bodyPr wrap="square" rtlCol="0">
            <a:spAutoFit/>
          </a:bodyPr>
          <a:lstStyle/>
          <a:p>
            <a:r>
              <a:rPr lang="en-US" dirty="0"/>
              <a:t>This query provides a list of countries and the top-selling product based on the number of unique customers who purchased it in each country. It focuses on customer preference rather than total quantity.</a:t>
            </a:r>
            <a:endParaRPr lang="en-IN" dirty="0"/>
          </a:p>
        </p:txBody>
      </p:sp>
    </p:spTree>
    <p:extLst>
      <p:ext uri="{BB962C8B-B14F-4D97-AF65-F5344CB8AC3E}">
        <p14:creationId xmlns:p14="http://schemas.microsoft.com/office/powerpoint/2010/main" val="36255900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D83C7D-8409-277C-4A3E-239BF91E99A9}"/>
              </a:ext>
            </a:extLst>
          </p:cNvPr>
          <p:cNvSpPr txBox="1"/>
          <p:nvPr/>
        </p:nvSpPr>
        <p:spPr>
          <a:xfrm>
            <a:off x="766482" y="322730"/>
            <a:ext cx="9009530" cy="954107"/>
          </a:xfrm>
          <a:prstGeom prst="rect">
            <a:avLst/>
          </a:prstGeom>
          <a:noFill/>
        </p:spPr>
        <p:txBody>
          <a:bodyPr wrap="square" rtlCol="0">
            <a:spAutoFit/>
          </a:bodyPr>
          <a:lstStyle/>
          <a:p>
            <a:r>
              <a:rPr lang="en-US" sz="2000" b="1" i="0" dirty="0">
                <a:solidFill>
                  <a:schemeClr val="accent1"/>
                </a:solidFill>
                <a:effectLst/>
                <a:latin typeface="Plus Jakarta Sans"/>
              </a:rPr>
              <a:t>3</a:t>
            </a:r>
            <a:r>
              <a:rPr lang="en-US" sz="1800" b="1" i="0" dirty="0">
                <a:solidFill>
                  <a:schemeClr val="accent1"/>
                </a:solidFill>
                <a:effectLst/>
                <a:latin typeface="Plus Jakarta Sans"/>
              </a:rPr>
              <a:t>.Are there any interesting patterns or clusters in customer behavior that can be visualized to identify potential market segments?</a:t>
            </a:r>
          </a:p>
          <a:p>
            <a:endParaRPr lang="en-IN" dirty="0"/>
          </a:p>
        </p:txBody>
      </p:sp>
      <p:pic>
        <p:nvPicPr>
          <p:cNvPr id="4" name="Picture 3">
            <a:extLst>
              <a:ext uri="{FF2B5EF4-FFF2-40B4-BE49-F238E27FC236}">
                <a16:creationId xmlns:a16="http://schemas.microsoft.com/office/drawing/2014/main" id="{7A8FA133-5BAC-C33F-466B-94D74E9ED3B1}"/>
              </a:ext>
            </a:extLst>
          </p:cNvPr>
          <p:cNvPicPr>
            <a:picLocks noChangeAspect="1"/>
          </p:cNvPicPr>
          <p:nvPr/>
        </p:nvPicPr>
        <p:blipFill>
          <a:blip r:embed="rId2"/>
          <a:stretch>
            <a:fillRect/>
          </a:stretch>
        </p:blipFill>
        <p:spPr>
          <a:xfrm>
            <a:off x="421341" y="1583488"/>
            <a:ext cx="6225989" cy="3848637"/>
          </a:xfrm>
          <a:prstGeom prst="rect">
            <a:avLst/>
          </a:prstGeom>
        </p:spPr>
      </p:pic>
      <p:sp>
        <p:nvSpPr>
          <p:cNvPr id="5" name="TextBox 4">
            <a:extLst>
              <a:ext uri="{FF2B5EF4-FFF2-40B4-BE49-F238E27FC236}">
                <a16:creationId xmlns:a16="http://schemas.microsoft.com/office/drawing/2014/main" id="{69211467-A33F-20E4-B524-F1D9904C3A4B}"/>
              </a:ext>
            </a:extLst>
          </p:cNvPr>
          <p:cNvSpPr txBox="1"/>
          <p:nvPr/>
        </p:nvSpPr>
        <p:spPr>
          <a:xfrm>
            <a:off x="983876" y="1254497"/>
            <a:ext cx="2864224" cy="369332"/>
          </a:xfrm>
          <a:prstGeom prst="rect">
            <a:avLst/>
          </a:prstGeom>
          <a:noFill/>
        </p:spPr>
        <p:txBody>
          <a:bodyPr wrap="square" rtlCol="0">
            <a:spAutoFit/>
          </a:bodyPr>
          <a:lstStyle/>
          <a:p>
            <a:pPr marL="285750" indent="-285750">
              <a:buFont typeface="Wingdings" panose="05000000000000000000" pitchFamily="2" charset="2"/>
              <a:buChar char="Ø"/>
            </a:pPr>
            <a:r>
              <a:rPr lang="en-IN" dirty="0">
                <a:solidFill>
                  <a:schemeClr val="accent1"/>
                </a:solidFill>
              </a:rPr>
              <a:t>RFM Segmentation</a:t>
            </a:r>
          </a:p>
        </p:txBody>
      </p:sp>
      <p:pic>
        <p:nvPicPr>
          <p:cNvPr id="7" name="Picture 6">
            <a:extLst>
              <a:ext uri="{FF2B5EF4-FFF2-40B4-BE49-F238E27FC236}">
                <a16:creationId xmlns:a16="http://schemas.microsoft.com/office/drawing/2014/main" id="{2094ED4B-413E-6D03-F5F1-2DFC374A0410}"/>
              </a:ext>
            </a:extLst>
          </p:cNvPr>
          <p:cNvPicPr>
            <a:picLocks noChangeAspect="1"/>
          </p:cNvPicPr>
          <p:nvPr/>
        </p:nvPicPr>
        <p:blipFill>
          <a:blip r:embed="rId3"/>
          <a:stretch>
            <a:fillRect/>
          </a:stretch>
        </p:blipFill>
        <p:spPr>
          <a:xfrm>
            <a:off x="7295860" y="799783"/>
            <a:ext cx="4153480" cy="3848637"/>
          </a:xfrm>
          <a:prstGeom prst="rect">
            <a:avLst/>
          </a:prstGeom>
        </p:spPr>
      </p:pic>
      <p:sp>
        <p:nvSpPr>
          <p:cNvPr id="8" name="TextBox 7">
            <a:extLst>
              <a:ext uri="{FF2B5EF4-FFF2-40B4-BE49-F238E27FC236}">
                <a16:creationId xmlns:a16="http://schemas.microsoft.com/office/drawing/2014/main" id="{06F8EACE-500B-0737-D37A-082D1CD854B8}"/>
              </a:ext>
            </a:extLst>
          </p:cNvPr>
          <p:cNvSpPr txBox="1"/>
          <p:nvPr/>
        </p:nvSpPr>
        <p:spPr>
          <a:xfrm>
            <a:off x="6736976" y="4779968"/>
            <a:ext cx="5271247" cy="1384995"/>
          </a:xfrm>
          <a:prstGeom prst="rect">
            <a:avLst/>
          </a:prstGeom>
          <a:noFill/>
        </p:spPr>
        <p:txBody>
          <a:bodyPr wrap="square" rtlCol="0">
            <a:spAutoFit/>
          </a:bodyPr>
          <a:lstStyle/>
          <a:p>
            <a:pPr algn="ctr"/>
            <a:r>
              <a:rPr lang="en-US" sz="1400" dirty="0"/>
              <a:t>This provide the Correlation b/w Recency and order Frequency of customer from this we can identify the customer behavior and purchasing pattern. Recency show the number of days between the customer's latest purchase . It provides a straightforward understanding of how recently a customer has engaged in buying activity.</a:t>
            </a:r>
            <a:endParaRPr lang="en-IN" sz="1400" dirty="0"/>
          </a:p>
        </p:txBody>
      </p:sp>
    </p:spTree>
    <p:extLst>
      <p:ext uri="{BB962C8B-B14F-4D97-AF65-F5344CB8AC3E}">
        <p14:creationId xmlns:p14="http://schemas.microsoft.com/office/powerpoint/2010/main" val="3076644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2DC95-CEAE-2F25-5B77-DD104F50A875}"/>
              </a:ext>
            </a:extLst>
          </p:cNvPr>
          <p:cNvSpPr>
            <a:spLocks noGrp="1"/>
          </p:cNvSpPr>
          <p:nvPr>
            <p:ph type="ctrTitle"/>
          </p:nvPr>
        </p:nvSpPr>
        <p:spPr>
          <a:xfrm>
            <a:off x="470647" y="121023"/>
            <a:ext cx="4854388" cy="806825"/>
          </a:xfrm>
        </p:spPr>
        <p:txBody>
          <a:bodyPr>
            <a:normAutofit/>
          </a:bodyPr>
          <a:lstStyle/>
          <a:p>
            <a:r>
              <a:rPr lang="en-US" sz="3600" cap="none" dirty="0"/>
              <a:t>Project overview</a:t>
            </a:r>
            <a:endParaRPr lang="en-IN" sz="3600" cap="none" dirty="0"/>
          </a:p>
        </p:txBody>
      </p:sp>
      <p:sp>
        <p:nvSpPr>
          <p:cNvPr id="3" name="Subtitle 2">
            <a:extLst>
              <a:ext uri="{FF2B5EF4-FFF2-40B4-BE49-F238E27FC236}">
                <a16:creationId xmlns:a16="http://schemas.microsoft.com/office/drawing/2014/main" id="{A36BF341-6952-3321-AE02-99451CF0E4B4}"/>
              </a:ext>
            </a:extLst>
          </p:cNvPr>
          <p:cNvSpPr>
            <a:spLocks noGrp="1"/>
          </p:cNvSpPr>
          <p:nvPr>
            <p:ph type="subTitle" idx="1"/>
          </p:nvPr>
        </p:nvSpPr>
        <p:spPr>
          <a:xfrm>
            <a:off x="699246" y="1116105"/>
            <a:ext cx="10905565" cy="4558554"/>
          </a:xfrm>
        </p:spPr>
        <p:txBody>
          <a:bodyPr>
            <a:normAutofit/>
          </a:bodyPr>
          <a:lstStyle/>
          <a:p>
            <a:pPr algn="l"/>
            <a:r>
              <a:rPr lang="en-US" sz="2000" b="1" i="0" cap="none" dirty="0">
                <a:effectLst/>
                <a:latin typeface="Plus Jakarta Sans"/>
              </a:rPr>
              <a:t>The North wind database contains the sales data for a fictitious company called “North wind traders” which imports and exports specialty foods from around the world.</a:t>
            </a:r>
            <a:r>
              <a:rPr lang="en-US" sz="2000" b="0" i="0" cap="none" dirty="0">
                <a:solidFill>
                  <a:srgbClr val="24292E"/>
                </a:solidFill>
                <a:effectLst/>
                <a:latin typeface="Plus Jakarta Sans"/>
              </a:rPr>
              <a:t> </a:t>
            </a:r>
            <a:r>
              <a:rPr lang="en-US" sz="2000" b="0" i="0" cap="none" dirty="0">
                <a:effectLst/>
                <a:latin typeface="Plus Jakarta Sans"/>
              </a:rPr>
              <a:t>The report aims to generate insights into customer behavior, sales patterns, and employee performance to aid decision-making processes.</a:t>
            </a:r>
            <a:r>
              <a:rPr lang="en-US" sz="2000" b="0" i="0" cap="none" dirty="0">
                <a:solidFill>
                  <a:srgbClr val="24292E"/>
                </a:solidFill>
                <a:effectLst/>
                <a:latin typeface="Plus Jakarta Sans"/>
              </a:rPr>
              <a:t> </a:t>
            </a:r>
            <a:r>
              <a:rPr lang="en-US" sz="2000" b="0" i="0" cap="none" dirty="0">
                <a:effectLst/>
                <a:latin typeface="Plus Jakarta Sans"/>
              </a:rPr>
              <a:t>It will cover sales analysis, customer segmentation, inventory trends, and employee performance, consolidating data from multiple tables for a comprehensive view of the company's operations. </a:t>
            </a:r>
            <a:r>
              <a:rPr lang="en-US" sz="2000" cap="none" dirty="0">
                <a:latin typeface="Plus Jakarta Sans"/>
              </a:rPr>
              <a:t>The objective of this report to</a:t>
            </a:r>
            <a:r>
              <a:rPr lang="en-US" sz="2000" b="0" i="0" cap="none" dirty="0">
                <a:effectLst/>
                <a:latin typeface="Plus Jakarta Sans"/>
              </a:rPr>
              <a:t> empower stakeholders to make data-driven decisions by offering valuable insights and facilitating data exploration through interactive visualizations and dynamic filters. </a:t>
            </a:r>
          </a:p>
          <a:p>
            <a:pPr algn="l"/>
            <a:endParaRPr lang="en-US" sz="2000" b="1" i="0" dirty="0">
              <a:effectLst/>
              <a:latin typeface="Plus Jakarta Sans"/>
            </a:endParaRPr>
          </a:p>
        </p:txBody>
      </p:sp>
    </p:spTree>
    <p:extLst>
      <p:ext uri="{BB962C8B-B14F-4D97-AF65-F5344CB8AC3E}">
        <p14:creationId xmlns:p14="http://schemas.microsoft.com/office/powerpoint/2010/main" val="39537911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5BC389-ECA2-C117-AA57-3657283A6121}"/>
              </a:ext>
            </a:extLst>
          </p:cNvPr>
          <p:cNvSpPr txBox="1"/>
          <p:nvPr/>
        </p:nvSpPr>
        <p:spPr>
          <a:xfrm>
            <a:off x="645459" y="234591"/>
            <a:ext cx="6212541"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accent1"/>
                </a:solidFill>
              </a:rPr>
              <a:t>Product Preferences by customers</a:t>
            </a:r>
            <a:endParaRPr lang="en-IN" dirty="0">
              <a:solidFill>
                <a:schemeClr val="accent1"/>
              </a:solidFill>
            </a:endParaRPr>
          </a:p>
        </p:txBody>
      </p:sp>
      <p:pic>
        <p:nvPicPr>
          <p:cNvPr id="6" name="Picture 5">
            <a:extLst>
              <a:ext uri="{FF2B5EF4-FFF2-40B4-BE49-F238E27FC236}">
                <a16:creationId xmlns:a16="http://schemas.microsoft.com/office/drawing/2014/main" id="{75482F3A-1BA1-C175-1268-D9C644DBD20E}"/>
              </a:ext>
            </a:extLst>
          </p:cNvPr>
          <p:cNvPicPr>
            <a:picLocks noChangeAspect="1"/>
          </p:cNvPicPr>
          <p:nvPr/>
        </p:nvPicPr>
        <p:blipFill>
          <a:blip r:embed="rId2"/>
          <a:stretch>
            <a:fillRect/>
          </a:stretch>
        </p:blipFill>
        <p:spPr>
          <a:xfrm>
            <a:off x="147918" y="842408"/>
            <a:ext cx="6414247" cy="4617098"/>
          </a:xfrm>
          <a:prstGeom prst="rect">
            <a:avLst/>
          </a:prstGeom>
        </p:spPr>
      </p:pic>
      <p:pic>
        <p:nvPicPr>
          <p:cNvPr id="8" name="Picture 7">
            <a:extLst>
              <a:ext uri="{FF2B5EF4-FFF2-40B4-BE49-F238E27FC236}">
                <a16:creationId xmlns:a16="http://schemas.microsoft.com/office/drawing/2014/main" id="{C40A1BAE-80D8-9EA9-1ED2-54F136C7D540}"/>
              </a:ext>
            </a:extLst>
          </p:cNvPr>
          <p:cNvPicPr>
            <a:picLocks noChangeAspect="1"/>
          </p:cNvPicPr>
          <p:nvPr/>
        </p:nvPicPr>
        <p:blipFill>
          <a:blip r:embed="rId3"/>
          <a:stretch>
            <a:fillRect/>
          </a:stretch>
        </p:blipFill>
        <p:spPr>
          <a:xfrm>
            <a:off x="6736976" y="2966779"/>
            <a:ext cx="2743583" cy="1286054"/>
          </a:xfrm>
          <a:prstGeom prst="rect">
            <a:avLst/>
          </a:prstGeom>
        </p:spPr>
      </p:pic>
      <p:pic>
        <p:nvPicPr>
          <p:cNvPr id="9" name="Picture 8">
            <a:extLst>
              <a:ext uri="{FF2B5EF4-FFF2-40B4-BE49-F238E27FC236}">
                <a16:creationId xmlns:a16="http://schemas.microsoft.com/office/drawing/2014/main" id="{ABA31DA8-8F08-4825-B44E-0F3305EDF6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6976" y="842408"/>
            <a:ext cx="5009548" cy="2027813"/>
          </a:xfrm>
          <a:prstGeom prst="rect">
            <a:avLst/>
          </a:prstGeom>
        </p:spPr>
      </p:pic>
      <p:sp>
        <p:nvSpPr>
          <p:cNvPr id="10" name="TextBox 9">
            <a:extLst>
              <a:ext uri="{FF2B5EF4-FFF2-40B4-BE49-F238E27FC236}">
                <a16:creationId xmlns:a16="http://schemas.microsoft.com/office/drawing/2014/main" id="{44BFC0F9-5980-2032-3E37-6D26CB483303}"/>
              </a:ext>
            </a:extLst>
          </p:cNvPr>
          <p:cNvSpPr txBox="1"/>
          <p:nvPr/>
        </p:nvSpPr>
        <p:spPr>
          <a:xfrm>
            <a:off x="6858000" y="4491318"/>
            <a:ext cx="4888524" cy="1200329"/>
          </a:xfrm>
          <a:prstGeom prst="rect">
            <a:avLst/>
          </a:prstGeom>
          <a:noFill/>
        </p:spPr>
        <p:txBody>
          <a:bodyPr wrap="square" rtlCol="0">
            <a:spAutoFit/>
          </a:bodyPr>
          <a:lstStyle/>
          <a:p>
            <a:r>
              <a:rPr lang="en-US" dirty="0"/>
              <a:t> This query provide the preference of customer for different Category. This show that the each Customer Total Quantity From the each Product.</a:t>
            </a:r>
            <a:endParaRPr lang="en-IN" dirty="0"/>
          </a:p>
        </p:txBody>
      </p:sp>
    </p:spTree>
    <p:extLst>
      <p:ext uri="{BB962C8B-B14F-4D97-AF65-F5344CB8AC3E}">
        <p14:creationId xmlns:p14="http://schemas.microsoft.com/office/powerpoint/2010/main" val="3911089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D57529-4384-4FA1-4D95-AB3235242DC2}"/>
              </a:ext>
            </a:extLst>
          </p:cNvPr>
          <p:cNvSpPr txBox="1"/>
          <p:nvPr/>
        </p:nvSpPr>
        <p:spPr>
          <a:xfrm>
            <a:off x="874059" y="188259"/>
            <a:ext cx="9547412" cy="954107"/>
          </a:xfrm>
          <a:prstGeom prst="rect">
            <a:avLst/>
          </a:prstGeom>
          <a:noFill/>
        </p:spPr>
        <p:txBody>
          <a:bodyPr wrap="square" rtlCol="0">
            <a:spAutoFit/>
          </a:bodyPr>
          <a:lstStyle/>
          <a:p>
            <a:r>
              <a:rPr lang="en-US" sz="2000" b="1" i="0" dirty="0">
                <a:solidFill>
                  <a:schemeClr val="accent1"/>
                </a:solidFill>
                <a:effectLst/>
                <a:latin typeface="Plus Jakarta Sans"/>
              </a:rPr>
              <a:t>4.</a:t>
            </a:r>
            <a:r>
              <a:rPr lang="en-US" sz="1800" b="1" i="0" dirty="0">
                <a:solidFill>
                  <a:schemeClr val="accent1"/>
                </a:solidFill>
                <a:effectLst/>
                <a:latin typeface="Plus Jakarta Sans"/>
              </a:rPr>
              <a:t>Are there any specific product categories or SKUs that contribute significantly to order revenue? Can we identify them through visualizations?</a:t>
            </a:r>
          </a:p>
          <a:p>
            <a:endParaRPr lang="en-IN" dirty="0"/>
          </a:p>
        </p:txBody>
      </p:sp>
      <p:pic>
        <p:nvPicPr>
          <p:cNvPr id="4" name="Picture 3">
            <a:extLst>
              <a:ext uri="{FF2B5EF4-FFF2-40B4-BE49-F238E27FC236}">
                <a16:creationId xmlns:a16="http://schemas.microsoft.com/office/drawing/2014/main" id="{4BA3F198-E79D-65EC-5192-F1FC991F5808}"/>
              </a:ext>
            </a:extLst>
          </p:cNvPr>
          <p:cNvPicPr>
            <a:picLocks noChangeAspect="1"/>
          </p:cNvPicPr>
          <p:nvPr/>
        </p:nvPicPr>
        <p:blipFill>
          <a:blip r:embed="rId2"/>
          <a:stretch>
            <a:fillRect/>
          </a:stretch>
        </p:blipFill>
        <p:spPr>
          <a:xfrm>
            <a:off x="80683" y="1441918"/>
            <a:ext cx="5790751" cy="4246187"/>
          </a:xfrm>
          <a:prstGeom prst="rect">
            <a:avLst/>
          </a:prstGeom>
        </p:spPr>
      </p:pic>
      <p:pic>
        <p:nvPicPr>
          <p:cNvPr id="7" name="Picture 6">
            <a:extLst>
              <a:ext uri="{FF2B5EF4-FFF2-40B4-BE49-F238E27FC236}">
                <a16:creationId xmlns:a16="http://schemas.microsoft.com/office/drawing/2014/main" id="{CC75A3FA-4E63-C453-7686-9B6345D454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0650" y="1441918"/>
            <a:ext cx="3100667" cy="2132324"/>
          </a:xfrm>
          <a:prstGeom prst="rect">
            <a:avLst/>
          </a:prstGeom>
        </p:spPr>
      </p:pic>
      <p:pic>
        <p:nvPicPr>
          <p:cNvPr id="10" name="Picture 9">
            <a:extLst>
              <a:ext uri="{FF2B5EF4-FFF2-40B4-BE49-F238E27FC236}">
                <a16:creationId xmlns:a16="http://schemas.microsoft.com/office/drawing/2014/main" id="{01235FC9-7E08-D50F-9F2C-CD0F7B886843}"/>
              </a:ext>
            </a:extLst>
          </p:cNvPr>
          <p:cNvPicPr>
            <a:picLocks noChangeAspect="1"/>
          </p:cNvPicPr>
          <p:nvPr/>
        </p:nvPicPr>
        <p:blipFill>
          <a:blip r:embed="rId4"/>
          <a:stretch>
            <a:fillRect/>
          </a:stretch>
        </p:blipFill>
        <p:spPr>
          <a:xfrm>
            <a:off x="5909983" y="1441918"/>
            <a:ext cx="2978524" cy="2095792"/>
          </a:xfrm>
          <a:prstGeom prst="rect">
            <a:avLst/>
          </a:prstGeom>
        </p:spPr>
      </p:pic>
      <p:sp>
        <p:nvSpPr>
          <p:cNvPr id="11" name="TextBox 10">
            <a:extLst>
              <a:ext uri="{FF2B5EF4-FFF2-40B4-BE49-F238E27FC236}">
                <a16:creationId xmlns:a16="http://schemas.microsoft.com/office/drawing/2014/main" id="{A4AE5142-1B9E-A7A7-8BC0-DFBBB260021E}"/>
              </a:ext>
            </a:extLst>
          </p:cNvPr>
          <p:cNvSpPr txBox="1"/>
          <p:nvPr/>
        </p:nvSpPr>
        <p:spPr>
          <a:xfrm>
            <a:off x="6192371" y="3873794"/>
            <a:ext cx="5392271" cy="1754326"/>
          </a:xfrm>
          <a:prstGeom prst="rect">
            <a:avLst/>
          </a:prstGeom>
          <a:noFill/>
        </p:spPr>
        <p:txBody>
          <a:bodyPr wrap="square" rtlCol="0">
            <a:spAutoFit/>
          </a:bodyPr>
          <a:lstStyle/>
          <a:p>
            <a:r>
              <a:rPr lang="en-US" dirty="0"/>
              <a:t>This provide total revenue and Total Quantity of each product for a specific category and in the chart secondary axis show the total Quantity and bar show the total revenue from each product.</a:t>
            </a:r>
          </a:p>
          <a:p>
            <a:r>
              <a:rPr lang="en-US" dirty="0"/>
              <a:t>This help us to compare the total sale of each product of different category.</a:t>
            </a:r>
            <a:endParaRPr lang="en-IN" dirty="0"/>
          </a:p>
        </p:txBody>
      </p:sp>
    </p:spTree>
    <p:extLst>
      <p:ext uri="{BB962C8B-B14F-4D97-AF65-F5344CB8AC3E}">
        <p14:creationId xmlns:p14="http://schemas.microsoft.com/office/powerpoint/2010/main" val="4306165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7FBC83-6CA2-E264-C92C-50C05F81F23E}"/>
              </a:ext>
            </a:extLst>
          </p:cNvPr>
          <p:cNvSpPr txBox="1"/>
          <p:nvPr/>
        </p:nvSpPr>
        <p:spPr>
          <a:xfrm>
            <a:off x="984993" y="216013"/>
            <a:ext cx="7947211" cy="954107"/>
          </a:xfrm>
          <a:prstGeom prst="rect">
            <a:avLst/>
          </a:prstGeom>
          <a:noFill/>
        </p:spPr>
        <p:txBody>
          <a:bodyPr wrap="square" rtlCol="0">
            <a:spAutoFit/>
          </a:bodyPr>
          <a:lstStyle/>
          <a:p>
            <a:r>
              <a:rPr lang="en-US" sz="2000" b="1" dirty="0">
                <a:solidFill>
                  <a:schemeClr val="accent1"/>
                </a:solidFill>
                <a:latin typeface="Plus Jakarta Sans"/>
              </a:rPr>
              <a:t>5</a:t>
            </a:r>
            <a:r>
              <a:rPr lang="en-US" b="1" dirty="0">
                <a:solidFill>
                  <a:schemeClr val="accent1"/>
                </a:solidFill>
                <a:latin typeface="Plus Jakarta Sans"/>
              </a:rPr>
              <a:t>.</a:t>
            </a:r>
            <a:r>
              <a:rPr lang="en-US" sz="1800" b="1" i="0" dirty="0">
                <a:solidFill>
                  <a:schemeClr val="accent1"/>
                </a:solidFill>
                <a:effectLst/>
                <a:latin typeface="Plus Jakarta Sans"/>
              </a:rPr>
              <a:t>Are there any correlations between order size and customer demographics or product categories? Can we explore this visually using scatter plots or heatmaps?</a:t>
            </a:r>
          </a:p>
          <a:p>
            <a:endParaRPr lang="en-IN" dirty="0"/>
          </a:p>
        </p:txBody>
      </p:sp>
      <p:pic>
        <p:nvPicPr>
          <p:cNvPr id="3" name="Picture 2">
            <a:extLst>
              <a:ext uri="{FF2B5EF4-FFF2-40B4-BE49-F238E27FC236}">
                <a16:creationId xmlns:a16="http://schemas.microsoft.com/office/drawing/2014/main" id="{98624B16-8650-D0A3-846B-5B6629B381FE}"/>
              </a:ext>
            </a:extLst>
          </p:cNvPr>
          <p:cNvPicPr>
            <a:picLocks noChangeAspect="1"/>
          </p:cNvPicPr>
          <p:nvPr/>
        </p:nvPicPr>
        <p:blipFill>
          <a:blip r:embed="rId2"/>
          <a:stretch>
            <a:fillRect/>
          </a:stretch>
        </p:blipFill>
        <p:spPr>
          <a:xfrm>
            <a:off x="6190131" y="1170120"/>
            <a:ext cx="5484146" cy="2867246"/>
          </a:xfrm>
          <a:prstGeom prst="rect">
            <a:avLst/>
          </a:prstGeom>
        </p:spPr>
      </p:pic>
      <p:pic>
        <p:nvPicPr>
          <p:cNvPr id="5" name="Picture 4">
            <a:extLst>
              <a:ext uri="{FF2B5EF4-FFF2-40B4-BE49-F238E27FC236}">
                <a16:creationId xmlns:a16="http://schemas.microsoft.com/office/drawing/2014/main" id="{E94A9A7C-0126-C19B-92BB-F2BEE0EA8662}"/>
              </a:ext>
            </a:extLst>
          </p:cNvPr>
          <p:cNvPicPr>
            <a:picLocks noChangeAspect="1"/>
          </p:cNvPicPr>
          <p:nvPr/>
        </p:nvPicPr>
        <p:blipFill>
          <a:blip r:embed="rId3"/>
          <a:stretch>
            <a:fillRect/>
          </a:stretch>
        </p:blipFill>
        <p:spPr>
          <a:xfrm>
            <a:off x="309286" y="1144720"/>
            <a:ext cx="5692584" cy="3995080"/>
          </a:xfrm>
          <a:prstGeom prst="rect">
            <a:avLst/>
          </a:prstGeom>
        </p:spPr>
      </p:pic>
      <p:sp>
        <p:nvSpPr>
          <p:cNvPr id="6" name="TextBox 5">
            <a:extLst>
              <a:ext uri="{FF2B5EF4-FFF2-40B4-BE49-F238E27FC236}">
                <a16:creationId xmlns:a16="http://schemas.microsoft.com/office/drawing/2014/main" id="{B3E97519-5600-8FFD-8E6E-768A963D0218}"/>
              </a:ext>
            </a:extLst>
          </p:cNvPr>
          <p:cNvSpPr txBox="1"/>
          <p:nvPr/>
        </p:nvSpPr>
        <p:spPr>
          <a:xfrm>
            <a:off x="6510607" y="4168588"/>
            <a:ext cx="5163670" cy="1569660"/>
          </a:xfrm>
          <a:prstGeom prst="rect">
            <a:avLst/>
          </a:prstGeom>
          <a:noFill/>
        </p:spPr>
        <p:txBody>
          <a:bodyPr wrap="square" rtlCol="0">
            <a:spAutoFit/>
          </a:bodyPr>
          <a:lstStyle/>
          <a:p>
            <a:r>
              <a:rPr lang="en-US" sz="1600" dirty="0"/>
              <a:t>The correlation coefficient between country code and order size is 0.0586.This indicates a very weak positive correlation. Based on this correlation, we cannot conclude that there's a significant relationship between country code and order size. Other factors are likely more influential in determining order size.</a:t>
            </a:r>
            <a:endParaRPr lang="en-IN" sz="1600" dirty="0"/>
          </a:p>
        </p:txBody>
      </p:sp>
    </p:spTree>
    <p:extLst>
      <p:ext uri="{BB962C8B-B14F-4D97-AF65-F5344CB8AC3E}">
        <p14:creationId xmlns:p14="http://schemas.microsoft.com/office/powerpoint/2010/main" val="36764253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775503-9551-C0C1-AAE7-92E6C6956588}"/>
              </a:ext>
            </a:extLst>
          </p:cNvPr>
          <p:cNvPicPr>
            <a:picLocks noChangeAspect="1"/>
          </p:cNvPicPr>
          <p:nvPr/>
        </p:nvPicPr>
        <p:blipFill>
          <a:blip r:embed="rId2"/>
          <a:stretch>
            <a:fillRect/>
          </a:stretch>
        </p:blipFill>
        <p:spPr>
          <a:xfrm>
            <a:off x="176838" y="1662970"/>
            <a:ext cx="6963550" cy="4211161"/>
          </a:xfrm>
          <a:prstGeom prst="rect">
            <a:avLst/>
          </a:prstGeom>
        </p:spPr>
      </p:pic>
      <p:pic>
        <p:nvPicPr>
          <p:cNvPr id="6" name="Picture 5">
            <a:extLst>
              <a:ext uri="{FF2B5EF4-FFF2-40B4-BE49-F238E27FC236}">
                <a16:creationId xmlns:a16="http://schemas.microsoft.com/office/drawing/2014/main" id="{74F4FE91-F815-5E5F-CDF0-3013C5A4589D}"/>
              </a:ext>
            </a:extLst>
          </p:cNvPr>
          <p:cNvPicPr>
            <a:picLocks noChangeAspect="1"/>
          </p:cNvPicPr>
          <p:nvPr/>
        </p:nvPicPr>
        <p:blipFill>
          <a:blip r:embed="rId3"/>
          <a:stretch>
            <a:fillRect/>
          </a:stretch>
        </p:blipFill>
        <p:spPr>
          <a:xfrm>
            <a:off x="7140388" y="2387494"/>
            <a:ext cx="2305957" cy="3486637"/>
          </a:xfrm>
          <a:prstGeom prst="rect">
            <a:avLst/>
          </a:prstGeom>
        </p:spPr>
      </p:pic>
      <p:pic>
        <p:nvPicPr>
          <p:cNvPr id="7" name="Picture 6">
            <a:extLst>
              <a:ext uri="{FF2B5EF4-FFF2-40B4-BE49-F238E27FC236}">
                <a16:creationId xmlns:a16="http://schemas.microsoft.com/office/drawing/2014/main" id="{20C2E24D-A523-34AC-D8F0-D613353E46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5486" y="578980"/>
            <a:ext cx="4221717" cy="1754953"/>
          </a:xfrm>
          <a:prstGeom prst="rect">
            <a:avLst/>
          </a:prstGeom>
        </p:spPr>
      </p:pic>
      <p:sp>
        <p:nvSpPr>
          <p:cNvPr id="8" name="TextBox 7">
            <a:extLst>
              <a:ext uri="{FF2B5EF4-FFF2-40B4-BE49-F238E27FC236}">
                <a16:creationId xmlns:a16="http://schemas.microsoft.com/office/drawing/2014/main" id="{A7081375-0B3E-67FF-FE47-9BFF3BC91507}"/>
              </a:ext>
            </a:extLst>
          </p:cNvPr>
          <p:cNvSpPr txBox="1"/>
          <p:nvPr/>
        </p:nvSpPr>
        <p:spPr>
          <a:xfrm>
            <a:off x="389965" y="295835"/>
            <a:ext cx="7194176" cy="954107"/>
          </a:xfrm>
          <a:prstGeom prst="rect">
            <a:avLst/>
          </a:prstGeom>
          <a:noFill/>
        </p:spPr>
        <p:txBody>
          <a:bodyPr wrap="square" rtlCol="0">
            <a:spAutoFit/>
          </a:bodyPr>
          <a:lstStyle/>
          <a:p>
            <a:r>
              <a:rPr lang="en-US" sz="2000" b="1" i="0" dirty="0">
                <a:solidFill>
                  <a:schemeClr val="accent1"/>
                </a:solidFill>
                <a:effectLst/>
                <a:latin typeface="Plus Jakarta Sans"/>
              </a:rPr>
              <a:t>6. </a:t>
            </a:r>
            <a:r>
              <a:rPr lang="en-US" sz="1800" b="1" i="0" dirty="0">
                <a:solidFill>
                  <a:schemeClr val="accent1"/>
                </a:solidFill>
                <a:effectLst/>
                <a:latin typeface="Plus Jakarta Sans"/>
              </a:rPr>
              <a:t>How does order frequency vary across different customer segments? Can we visualize this using bar charts or tree maps ?</a:t>
            </a:r>
          </a:p>
          <a:p>
            <a:endParaRPr lang="en-IN" dirty="0"/>
          </a:p>
        </p:txBody>
      </p:sp>
      <p:sp>
        <p:nvSpPr>
          <p:cNvPr id="9" name="TextBox 8">
            <a:extLst>
              <a:ext uri="{FF2B5EF4-FFF2-40B4-BE49-F238E27FC236}">
                <a16:creationId xmlns:a16="http://schemas.microsoft.com/office/drawing/2014/main" id="{10E14613-4522-3CB8-8B13-BDF28035147B}"/>
              </a:ext>
            </a:extLst>
          </p:cNvPr>
          <p:cNvSpPr txBox="1"/>
          <p:nvPr/>
        </p:nvSpPr>
        <p:spPr>
          <a:xfrm>
            <a:off x="9446344" y="3013017"/>
            <a:ext cx="2590800" cy="3385542"/>
          </a:xfrm>
          <a:prstGeom prst="rect">
            <a:avLst/>
          </a:prstGeom>
          <a:noFill/>
        </p:spPr>
        <p:txBody>
          <a:bodyPr wrap="square" rtlCol="0">
            <a:spAutoFit/>
          </a:bodyPr>
          <a:lstStyle/>
          <a:p>
            <a:r>
              <a:rPr lang="en-US" sz="1400" dirty="0"/>
              <a:t>The United States and Germany are the two countries with the most orders. This could be due to a number of factors, such as the size of the population, the level of economic development, or the popularity of the product or service being sold.</a:t>
            </a:r>
          </a:p>
          <a:p>
            <a:r>
              <a:rPr lang="en-US" sz="1400" dirty="0"/>
              <a:t>Some countries have relatively few orders. These include Portugal, Ireland, and Denmark.</a:t>
            </a:r>
          </a:p>
          <a:p>
            <a:endParaRPr lang="en-IN" dirty="0"/>
          </a:p>
        </p:txBody>
      </p:sp>
    </p:spTree>
    <p:extLst>
      <p:ext uri="{BB962C8B-B14F-4D97-AF65-F5344CB8AC3E}">
        <p14:creationId xmlns:p14="http://schemas.microsoft.com/office/powerpoint/2010/main" val="40536979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C2371F-59F9-E808-0B3E-C2AB9060A208}"/>
              </a:ext>
            </a:extLst>
          </p:cNvPr>
          <p:cNvSpPr txBox="1"/>
          <p:nvPr/>
        </p:nvSpPr>
        <p:spPr>
          <a:xfrm>
            <a:off x="954741" y="282388"/>
            <a:ext cx="8498541" cy="1231106"/>
          </a:xfrm>
          <a:prstGeom prst="rect">
            <a:avLst/>
          </a:prstGeom>
          <a:noFill/>
        </p:spPr>
        <p:txBody>
          <a:bodyPr wrap="square" rtlCol="0">
            <a:spAutoFit/>
          </a:bodyPr>
          <a:lstStyle/>
          <a:p>
            <a:r>
              <a:rPr lang="en-US" sz="2000" b="1" dirty="0">
                <a:solidFill>
                  <a:schemeClr val="accent1"/>
                </a:solidFill>
                <a:latin typeface="Plus Jakarta Sans"/>
              </a:rPr>
              <a:t>7. </a:t>
            </a:r>
            <a:r>
              <a:rPr lang="en-US" sz="1800" b="1" i="0" dirty="0">
                <a:solidFill>
                  <a:schemeClr val="accent1"/>
                </a:solidFill>
                <a:effectLst/>
                <a:latin typeface="Plus Jakarta Sans"/>
              </a:rPr>
              <a:t>Are there any correlations between employee satisfaction levels and key performance indicators? Can we explore this visually through scatter plots or line charts?</a:t>
            </a:r>
          </a:p>
          <a:p>
            <a:endParaRPr lang="en-IN" dirty="0"/>
          </a:p>
        </p:txBody>
      </p:sp>
      <p:pic>
        <p:nvPicPr>
          <p:cNvPr id="4" name="Picture 3">
            <a:extLst>
              <a:ext uri="{FF2B5EF4-FFF2-40B4-BE49-F238E27FC236}">
                <a16:creationId xmlns:a16="http://schemas.microsoft.com/office/drawing/2014/main" id="{B5DDC411-23CD-1A3C-7D2C-9245E48DC1A5}"/>
              </a:ext>
            </a:extLst>
          </p:cNvPr>
          <p:cNvPicPr>
            <a:picLocks noChangeAspect="1"/>
          </p:cNvPicPr>
          <p:nvPr/>
        </p:nvPicPr>
        <p:blipFill>
          <a:blip r:embed="rId2"/>
          <a:stretch>
            <a:fillRect/>
          </a:stretch>
        </p:blipFill>
        <p:spPr>
          <a:xfrm>
            <a:off x="250847" y="1392924"/>
            <a:ext cx="6906589" cy="3534268"/>
          </a:xfrm>
          <a:prstGeom prst="rect">
            <a:avLst/>
          </a:prstGeom>
        </p:spPr>
      </p:pic>
      <p:pic>
        <p:nvPicPr>
          <p:cNvPr id="6" name="Picture 5">
            <a:extLst>
              <a:ext uri="{FF2B5EF4-FFF2-40B4-BE49-F238E27FC236}">
                <a16:creationId xmlns:a16="http://schemas.microsoft.com/office/drawing/2014/main" id="{9017999B-5635-EB57-BF79-40DDDA58F652}"/>
              </a:ext>
            </a:extLst>
          </p:cNvPr>
          <p:cNvPicPr>
            <a:picLocks noChangeAspect="1"/>
          </p:cNvPicPr>
          <p:nvPr/>
        </p:nvPicPr>
        <p:blipFill>
          <a:blip r:embed="rId3"/>
          <a:stretch>
            <a:fillRect/>
          </a:stretch>
        </p:blipFill>
        <p:spPr>
          <a:xfrm>
            <a:off x="7396457" y="3478912"/>
            <a:ext cx="4591691" cy="2410161"/>
          </a:xfrm>
          <a:prstGeom prst="rect">
            <a:avLst/>
          </a:prstGeom>
        </p:spPr>
      </p:pic>
      <p:pic>
        <p:nvPicPr>
          <p:cNvPr id="7" name="Picture 6">
            <a:extLst>
              <a:ext uri="{FF2B5EF4-FFF2-40B4-BE49-F238E27FC236}">
                <a16:creationId xmlns:a16="http://schemas.microsoft.com/office/drawing/2014/main" id="{72E8C35D-CF65-52A3-C841-7B8F632324F6}"/>
              </a:ext>
            </a:extLst>
          </p:cNvPr>
          <p:cNvPicPr>
            <a:picLocks noChangeAspect="1"/>
          </p:cNvPicPr>
          <p:nvPr/>
        </p:nvPicPr>
        <p:blipFill rotWithShape="1">
          <a:blip r:embed="rId4"/>
          <a:srcRect b="17253"/>
          <a:stretch/>
        </p:blipFill>
        <p:spPr>
          <a:xfrm>
            <a:off x="7349462" y="1392924"/>
            <a:ext cx="4462996" cy="1986165"/>
          </a:xfrm>
          <a:prstGeom prst="rect">
            <a:avLst/>
          </a:prstGeom>
        </p:spPr>
      </p:pic>
      <p:sp>
        <p:nvSpPr>
          <p:cNvPr id="8" name="TextBox 7">
            <a:extLst>
              <a:ext uri="{FF2B5EF4-FFF2-40B4-BE49-F238E27FC236}">
                <a16:creationId xmlns:a16="http://schemas.microsoft.com/office/drawing/2014/main" id="{598C1A34-53C2-FC87-7AA1-69FE2BBAA100}"/>
              </a:ext>
            </a:extLst>
          </p:cNvPr>
          <p:cNvSpPr txBox="1"/>
          <p:nvPr/>
        </p:nvSpPr>
        <p:spPr>
          <a:xfrm>
            <a:off x="537882" y="4927192"/>
            <a:ext cx="6118412" cy="1200329"/>
          </a:xfrm>
          <a:prstGeom prst="rect">
            <a:avLst/>
          </a:prstGeom>
          <a:noFill/>
        </p:spPr>
        <p:txBody>
          <a:bodyPr wrap="square" rtlCol="0">
            <a:spAutoFit/>
          </a:bodyPr>
          <a:lstStyle/>
          <a:p>
            <a:r>
              <a:rPr lang="en-US" dirty="0"/>
              <a:t>The correlation b/w Total sale and satisfaction level is 0.0979  and   this show the weak correlation .</a:t>
            </a:r>
          </a:p>
          <a:p>
            <a:r>
              <a:rPr lang="en-US" dirty="0"/>
              <a:t>Margaret </a:t>
            </a:r>
            <a:r>
              <a:rPr lang="en-US" dirty="0" err="1"/>
              <a:t>Peacok</a:t>
            </a:r>
            <a:r>
              <a:rPr lang="en-US" dirty="0"/>
              <a:t>  (Employee ID 4) have most satisfaction level 8 and Total sale of 132890.85. </a:t>
            </a:r>
            <a:endParaRPr lang="en-IN" dirty="0"/>
          </a:p>
        </p:txBody>
      </p:sp>
    </p:spTree>
    <p:extLst>
      <p:ext uri="{BB962C8B-B14F-4D97-AF65-F5344CB8AC3E}">
        <p14:creationId xmlns:p14="http://schemas.microsoft.com/office/powerpoint/2010/main" val="13723196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7E51DC-55B1-8FF1-55A6-983EF7E43D2A}"/>
              </a:ext>
            </a:extLst>
          </p:cNvPr>
          <p:cNvSpPr txBox="1"/>
          <p:nvPr/>
        </p:nvSpPr>
        <p:spPr>
          <a:xfrm>
            <a:off x="766482" y="376518"/>
            <a:ext cx="7933765" cy="677108"/>
          </a:xfrm>
          <a:prstGeom prst="rect">
            <a:avLst/>
          </a:prstGeom>
          <a:noFill/>
        </p:spPr>
        <p:txBody>
          <a:bodyPr wrap="square" rtlCol="0">
            <a:spAutoFit/>
          </a:bodyPr>
          <a:lstStyle/>
          <a:p>
            <a:r>
              <a:rPr lang="en-US" sz="2000" b="1" dirty="0">
                <a:solidFill>
                  <a:schemeClr val="accent1"/>
                </a:solidFill>
                <a:latin typeface="Plus Jakarta Sans"/>
              </a:rPr>
              <a:t>8. </a:t>
            </a:r>
            <a:r>
              <a:rPr lang="en-US" sz="1800" b="1" i="0" dirty="0">
                <a:solidFill>
                  <a:schemeClr val="accent1"/>
                </a:solidFill>
                <a:effectLst/>
                <a:latin typeface="Plus Jakarta Sans"/>
              </a:rPr>
              <a:t>How does employee turnover vary across different departments or job roles? Can we visualize this using bar charts or heatmaps</a:t>
            </a:r>
            <a:endParaRPr lang="en-IN" dirty="0">
              <a:solidFill>
                <a:schemeClr val="accent1"/>
              </a:solidFill>
            </a:endParaRPr>
          </a:p>
        </p:txBody>
      </p:sp>
      <p:pic>
        <p:nvPicPr>
          <p:cNvPr id="4" name="Picture 3">
            <a:extLst>
              <a:ext uri="{FF2B5EF4-FFF2-40B4-BE49-F238E27FC236}">
                <a16:creationId xmlns:a16="http://schemas.microsoft.com/office/drawing/2014/main" id="{7CDD5CFD-A354-7C7B-A122-16BE99161807}"/>
              </a:ext>
            </a:extLst>
          </p:cNvPr>
          <p:cNvPicPr>
            <a:picLocks noChangeAspect="1"/>
          </p:cNvPicPr>
          <p:nvPr/>
        </p:nvPicPr>
        <p:blipFill>
          <a:blip r:embed="rId2"/>
          <a:stretch>
            <a:fillRect/>
          </a:stretch>
        </p:blipFill>
        <p:spPr>
          <a:xfrm>
            <a:off x="180888" y="1264463"/>
            <a:ext cx="5426536" cy="3737403"/>
          </a:xfrm>
          <a:prstGeom prst="rect">
            <a:avLst/>
          </a:prstGeom>
        </p:spPr>
      </p:pic>
      <p:pic>
        <p:nvPicPr>
          <p:cNvPr id="5" name="Picture 4">
            <a:extLst>
              <a:ext uri="{FF2B5EF4-FFF2-40B4-BE49-F238E27FC236}">
                <a16:creationId xmlns:a16="http://schemas.microsoft.com/office/drawing/2014/main" id="{29AD066B-45A5-98B3-059F-EBDABFBE37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022083"/>
            <a:ext cx="5131316" cy="2406917"/>
          </a:xfrm>
          <a:prstGeom prst="rect">
            <a:avLst/>
          </a:prstGeom>
        </p:spPr>
      </p:pic>
      <p:pic>
        <p:nvPicPr>
          <p:cNvPr id="7" name="Picture 6">
            <a:extLst>
              <a:ext uri="{FF2B5EF4-FFF2-40B4-BE49-F238E27FC236}">
                <a16:creationId xmlns:a16="http://schemas.microsoft.com/office/drawing/2014/main" id="{B6469515-27C7-C893-E693-CB39981BC432}"/>
              </a:ext>
            </a:extLst>
          </p:cNvPr>
          <p:cNvPicPr>
            <a:picLocks noChangeAspect="1"/>
          </p:cNvPicPr>
          <p:nvPr/>
        </p:nvPicPr>
        <p:blipFill>
          <a:blip r:embed="rId4"/>
          <a:stretch>
            <a:fillRect/>
          </a:stretch>
        </p:blipFill>
        <p:spPr>
          <a:xfrm>
            <a:off x="6096000" y="3429000"/>
            <a:ext cx="4020111" cy="1105054"/>
          </a:xfrm>
          <a:prstGeom prst="rect">
            <a:avLst/>
          </a:prstGeom>
        </p:spPr>
      </p:pic>
      <p:sp>
        <p:nvSpPr>
          <p:cNvPr id="8" name="TextBox 7">
            <a:extLst>
              <a:ext uri="{FF2B5EF4-FFF2-40B4-BE49-F238E27FC236}">
                <a16:creationId xmlns:a16="http://schemas.microsoft.com/office/drawing/2014/main" id="{EF159F03-7E44-63F9-FE47-FA65B5D1B512}"/>
              </a:ext>
            </a:extLst>
          </p:cNvPr>
          <p:cNvSpPr txBox="1"/>
          <p:nvPr/>
        </p:nvSpPr>
        <p:spPr>
          <a:xfrm>
            <a:off x="6096000" y="4652682"/>
            <a:ext cx="5643282" cy="1569660"/>
          </a:xfrm>
          <a:prstGeom prst="rect">
            <a:avLst/>
          </a:prstGeom>
          <a:noFill/>
        </p:spPr>
        <p:txBody>
          <a:bodyPr wrap="square" rtlCol="0">
            <a:spAutoFit/>
          </a:bodyPr>
          <a:lstStyle/>
          <a:p>
            <a:r>
              <a:rPr lang="en-US" sz="1600" dirty="0"/>
              <a:t>This query provide last 2 year hire data and visualization provide a simple yet effective way to analyze employee turnover across different role. This data indicates that the Sales Representative role likely involves high employee turnover and ongoing hiring given the disproportionately large headcount compared to management positions.</a:t>
            </a:r>
            <a:endParaRPr lang="en-IN" sz="1600" dirty="0"/>
          </a:p>
        </p:txBody>
      </p:sp>
    </p:spTree>
    <p:extLst>
      <p:ext uri="{BB962C8B-B14F-4D97-AF65-F5344CB8AC3E}">
        <p14:creationId xmlns:p14="http://schemas.microsoft.com/office/powerpoint/2010/main" val="25370628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E59C9E-0B68-335E-B5D2-282712420083}"/>
              </a:ext>
            </a:extLst>
          </p:cNvPr>
          <p:cNvSpPr txBox="1"/>
          <p:nvPr/>
        </p:nvSpPr>
        <p:spPr>
          <a:xfrm>
            <a:off x="860610" y="73887"/>
            <a:ext cx="8498541" cy="677108"/>
          </a:xfrm>
          <a:prstGeom prst="rect">
            <a:avLst/>
          </a:prstGeom>
          <a:noFill/>
        </p:spPr>
        <p:txBody>
          <a:bodyPr wrap="square" rtlCol="0">
            <a:spAutoFit/>
          </a:bodyPr>
          <a:lstStyle/>
          <a:p>
            <a:pPr algn="l"/>
            <a:r>
              <a:rPr lang="en-US" sz="2000" b="1" i="0" dirty="0">
                <a:solidFill>
                  <a:schemeClr val="accent1"/>
                </a:solidFill>
                <a:effectLst/>
                <a:latin typeface="Plus Jakarta Sans"/>
              </a:rPr>
              <a:t>9. </a:t>
            </a:r>
            <a:r>
              <a:rPr lang="en-US" sz="1800" b="1" i="0" dirty="0">
                <a:solidFill>
                  <a:schemeClr val="accent1"/>
                </a:solidFill>
                <a:effectLst/>
                <a:latin typeface="Plus Jakarta Sans"/>
              </a:rPr>
              <a:t>Can we identify any patterns or clusters in employee skill sets or qualifications through visualizations? How can this information be used for talent management?</a:t>
            </a:r>
          </a:p>
        </p:txBody>
      </p:sp>
      <p:pic>
        <p:nvPicPr>
          <p:cNvPr id="5" name="Picture 4">
            <a:extLst>
              <a:ext uri="{FF2B5EF4-FFF2-40B4-BE49-F238E27FC236}">
                <a16:creationId xmlns:a16="http://schemas.microsoft.com/office/drawing/2014/main" id="{D2ED9A31-96C3-E3D5-F138-340AEE61B166}"/>
              </a:ext>
            </a:extLst>
          </p:cNvPr>
          <p:cNvPicPr>
            <a:picLocks noChangeAspect="1"/>
          </p:cNvPicPr>
          <p:nvPr/>
        </p:nvPicPr>
        <p:blipFill>
          <a:blip r:embed="rId2"/>
          <a:stretch>
            <a:fillRect/>
          </a:stretch>
        </p:blipFill>
        <p:spPr>
          <a:xfrm>
            <a:off x="321714" y="903127"/>
            <a:ext cx="6670760" cy="4280372"/>
          </a:xfrm>
          <a:prstGeom prst="rect">
            <a:avLst/>
          </a:prstGeom>
        </p:spPr>
      </p:pic>
      <p:pic>
        <p:nvPicPr>
          <p:cNvPr id="6" name="Picture 5">
            <a:extLst>
              <a:ext uri="{FF2B5EF4-FFF2-40B4-BE49-F238E27FC236}">
                <a16:creationId xmlns:a16="http://schemas.microsoft.com/office/drawing/2014/main" id="{E4942443-6E31-D43D-2AF1-A9694BB7BF2A}"/>
              </a:ext>
            </a:extLst>
          </p:cNvPr>
          <p:cNvPicPr>
            <a:picLocks noChangeAspect="1"/>
          </p:cNvPicPr>
          <p:nvPr/>
        </p:nvPicPr>
        <p:blipFill>
          <a:blip r:embed="rId3"/>
          <a:stretch>
            <a:fillRect/>
          </a:stretch>
        </p:blipFill>
        <p:spPr>
          <a:xfrm>
            <a:off x="7110025" y="909170"/>
            <a:ext cx="4760259" cy="2209526"/>
          </a:xfrm>
          <a:prstGeom prst="rect">
            <a:avLst/>
          </a:prstGeom>
        </p:spPr>
      </p:pic>
      <p:pic>
        <p:nvPicPr>
          <p:cNvPr id="8" name="Picture 7">
            <a:extLst>
              <a:ext uri="{FF2B5EF4-FFF2-40B4-BE49-F238E27FC236}">
                <a16:creationId xmlns:a16="http://schemas.microsoft.com/office/drawing/2014/main" id="{ADFB2ED0-0F0A-4901-C657-BD401576CFBD}"/>
              </a:ext>
            </a:extLst>
          </p:cNvPr>
          <p:cNvPicPr>
            <a:picLocks noChangeAspect="1"/>
          </p:cNvPicPr>
          <p:nvPr/>
        </p:nvPicPr>
        <p:blipFill>
          <a:blip r:embed="rId4"/>
          <a:stretch>
            <a:fillRect/>
          </a:stretch>
        </p:blipFill>
        <p:spPr>
          <a:xfrm>
            <a:off x="7110025" y="3276871"/>
            <a:ext cx="4760259" cy="1905266"/>
          </a:xfrm>
          <a:prstGeom prst="rect">
            <a:avLst/>
          </a:prstGeom>
        </p:spPr>
      </p:pic>
      <p:sp>
        <p:nvSpPr>
          <p:cNvPr id="9" name="TextBox 8">
            <a:extLst>
              <a:ext uri="{FF2B5EF4-FFF2-40B4-BE49-F238E27FC236}">
                <a16:creationId xmlns:a16="http://schemas.microsoft.com/office/drawing/2014/main" id="{104ABB70-8965-F450-CF70-17439877CF66}"/>
              </a:ext>
            </a:extLst>
          </p:cNvPr>
          <p:cNvSpPr txBox="1"/>
          <p:nvPr/>
        </p:nvSpPr>
        <p:spPr>
          <a:xfrm>
            <a:off x="860610" y="5182137"/>
            <a:ext cx="10475259" cy="1107996"/>
          </a:xfrm>
          <a:prstGeom prst="rect">
            <a:avLst/>
          </a:prstGeom>
          <a:noFill/>
        </p:spPr>
        <p:txBody>
          <a:bodyPr wrap="square" rtlCol="0">
            <a:spAutoFit/>
          </a:bodyPr>
          <a:lstStyle/>
          <a:p>
            <a:pPr algn="ctr"/>
            <a:r>
              <a:rPr lang="en-US" dirty="0"/>
              <a:t> </a:t>
            </a:r>
            <a:r>
              <a:rPr lang="en-US" sz="1200" dirty="0"/>
              <a:t>The sales representatives seem to be performing well, with an average of 99.8 total tasks completed and an average of $160,153.06 in total sales.</a:t>
            </a:r>
          </a:p>
          <a:p>
            <a:pPr algn="ctr"/>
            <a:r>
              <a:rPr lang="en-US" sz="1200" dirty="0"/>
              <a:t>Sales representative number 4 is the highest performing salesperson, with 156 tasks completed and $232,890.85 in total sales. Sales representatives number 1 and 3 are also high performers, with 123 and 127 tasks completed, and $192,107.60 and $202,812.84 in total sales, respectively.</a:t>
            </a:r>
          </a:p>
          <a:p>
            <a:pPr algn="ctr"/>
            <a:r>
              <a:rPr lang="en-US" sz="1200" dirty="0"/>
              <a:t>However, there is some variability in performance, with sales representative number 9 completing only 43 tasks and generating $77,308.07 in total sales</a:t>
            </a:r>
            <a:endParaRPr lang="en-IN" sz="1200" dirty="0"/>
          </a:p>
        </p:txBody>
      </p:sp>
    </p:spTree>
    <p:extLst>
      <p:ext uri="{BB962C8B-B14F-4D97-AF65-F5344CB8AC3E}">
        <p14:creationId xmlns:p14="http://schemas.microsoft.com/office/powerpoint/2010/main" val="17593086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D9E1CB-7264-1BDB-DCF9-94E854C8B2F1}"/>
              </a:ext>
            </a:extLst>
          </p:cNvPr>
          <p:cNvPicPr>
            <a:picLocks noChangeAspect="1"/>
          </p:cNvPicPr>
          <p:nvPr/>
        </p:nvPicPr>
        <p:blipFill>
          <a:blip r:embed="rId2"/>
          <a:stretch>
            <a:fillRect/>
          </a:stretch>
        </p:blipFill>
        <p:spPr>
          <a:xfrm>
            <a:off x="136561" y="1212766"/>
            <a:ext cx="6163535" cy="4229689"/>
          </a:xfrm>
          <a:prstGeom prst="rect">
            <a:avLst/>
          </a:prstGeom>
        </p:spPr>
      </p:pic>
      <p:sp>
        <p:nvSpPr>
          <p:cNvPr id="4" name="TextBox 3">
            <a:extLst>
              <a:ext uri="{FF2B5EF4-FFF2-40B4-BE49-F238E27FC236}">
                <a16:creationId xmlns:a16="http://schemas.microsoft.com/office/drawing/2014/main" id="{5ACC2C6D-7276-6CBD-BBA0-7CF3319D2544}"/>
              </a:ext>
            </a:extLst>
          </p:cNvPr>
          <p:cNvSpPr txBox="1"/>
          <p:nvPr/>
        </p:nvSpPr>
        <p:spPr>
          <a:xfrm>
            <a:off x="753035" y="134471"/>
            <a:ext cx="9009530" cy="954107"/>
          </a:xfrm>
          <a:prstGeom prst="rect">
            <a:avLst/>
          </a:prstGeom>
          <a:noFill/>
        </p:spPr>
        <p:txBody>
          <a:bodyPr wrap="square" rtlCol="0">
            <a:spAutoFit/>
          </a:bodyPr>
          <a:lstStyle/>
          <a:p>
            <a:r>
              <a:rPr lang="en-US" sz="2000" b="1" dirty="0">
                <a:solidFill>
                  <a:schemeClr val="accent1"/>
                </a:solidFill>
                <a:latin typeface="Plus Jakarta Sans"/>
              </a:rPr>
              <a:t>10. </a:t>
            </a:r>
            <a:r>
              <a:rPr lang="en-US" sz="1800" b="1" i="0" dirty="0">
                <a:solidFill>
                  <a:schemeClr val="accent1"/>
                </a:solidFill>
                <a:effectLst/>
                <a:latin typeface="Plus Jakarta Sans"/>
              </a:rPr>
              <a:t>Are there any correlations between product attributes (e.g., size, color, features) and sales performance? Can we explore this visually using scatter plots or heatmaps?</a:t>
            </a:r>
          </a:p>
          <a:p>
            <a:endParaRPr lang="en-IN" dirty="0"/>
          </a:p>
        </p:txBody>
      </p:sp>
      <p:pic>
        <p:nvPicPr>
          <p:cNvPr id="5" name="Picture 4">
            <a:extLst>
              <a:ext uri="{FF2B5EF4-FFF2-40B4-BE49-F238E27FC236}">
                <a16:creationId xmlns:a16="http://schemas.microsoft.com/office/drawing/2014/main" id="{B226E91E-3569-58A8-3489-44D6E8B1054C}"/>
              </a:ext>
            </a:extLst>
          </p:cNvPr>
          <p:cNvPicPr>
            <a:picLocks noChangeAspect="1"/>
          </p:cNvPicPr>
          <p:nvPr/>
        </p:nvPicPr>
        <p:blipFill>
          <a:blip r:embed="rId3"/>
          <a:stretch>
            <a:fillRect/>
          </a:stretch>
        </p:blipFill>
        <p:spPr>
          <a:xfrm>
            <a:off x="8845828" y="1212767"/>
            <a:ext cx="3209611" cy="1897544"/>
          </a:xfrm>
          <a:prstGeom prst="rect">
            <a:avLst/>
          </a:prstGeom>
        </p:spPr>
      </p:pic>
      <p:pic>
        <p:nvPicPr>
          <p:cNvPr id="7" name="Picture 6">
            <a:extLst>
              <a:ext uri="{FF2B5EF4-FFF2-40B4-BE49-F238E27FC236}">
                <a16:creationId xmlns:a16="http://schemas.microsoft.com/office/drawing/2014/main" id="{5CF263E5-E766-5365-161E-B79A10E7C22D}"/>
              </a:ext>
            </a:extLst>
          </p:cNvPr>
          <p:cNvPicPr>
            <a:picLocks noChangeAspect="1"/>
          </p:cNvPicPr>
          <p:nvPr/>
        </p:nvPicPr>
        <p:blipFill>
          <a:blip r:embed="rId4"/>
          <a:stretch>
            <a:fillRect/>
          </a:stretch>
        </p:blipFill>
        <p:spPr>
          <a:xfrm>
            <a:off x="6459977" y="1212767"/>
            <a:ext cx="2362530" cy="4229690"/>
          </a:xfrm>
          <a:prstGeom prst="rect">
            <a:avLst/>
          </a:prstGeom>
        </p:spPr>
      </p:pic>
      <p:sp>
        <p:nvSpPr>
          <p:cNvPr id="8" name="TextBox 7">
            <a:extLst>
              <a:ext uri="{FF2B5EF4-FFF2-40B4-BE49-F238E27FC236}">
                <a16:creationId xmlns:a16="http://schemas.microsoft.com/office/drawing/2014/main" id="{0FBA0810-C8A6-56EA-3EEA-88F850165629}"/>
              </a:ext>
            </a:extLst>
          </p:cNvPr>
          <p:cNvSpPr txBox="1"/>
          <p:nvPr/>
        </p:nvSpPr>
        <p:spPr>
          <a:xfrm>
            <a:off x="8942294" y="3429000"/>
            <a:ext cx="3113145" cy="2246769"/>
          </a:xfrm>
          <a:prstGeom prst="rect">
            <a:avLst/>
          </a:prstGeom>
          <a:noFill/>
        </p:spPr>
        <p:txBody>
          <a:bodyPr wrap="square" rtlCol="0">
            <a:spAutoFit/>
          </a:bodyPr>
          <a:lstStyle/>
          <a:p>
            <a:r>
              <a:rPr lang="en-US" sz="1400" dirty="0"/>
              <a:t>The data suggests that there is a Weak correlation between the number of units in stock and the total number of units sold. This means that  more product units in stock tend to sell more units overall. This could be because these are more popular with customers, or because the store is not able to promote them more heavily.</a:t>
            </a:r>
            <a:endParaRPr lang="en-IN" sz="1400" dirty="0"/>
          </a:p>
        </p:txBody>
      </p:sp>
    </p:spTree>
    <p:extLst>
      <p:ext uri="{BB962C8B-B14F-4D97-AF65-F5344CB8AC3E}">
        <p14:creationId xmlns:p14="http://schemas.microsoft.com/office/powerpoint/2010/main" val="2040797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8CD829-077B-56B0-07CD-E501B4DC7152}"/>
              </a:ext>
            </a:extLst>
          </p:cNvPr>
          <p:cNvSpPr txBox="1"/>
          <p:nvPr/>
        </p:nvSpPr>
        <p:spPr>
          <a:xfrm>
            <a:off x="430306" y="134471"/>
            <a:ext cx="9628094" cy="954107"/>
          </a:xfrm>
          <a:prstGeom prst="rect">
            <a:avLst/>
          </a:prstGeom>
          <a:noFill/>
        </p:spPr>
        <p:txBody>
          <a:bodyPr wrap="square" rtlCol="0">
            <a:spAutoFit/>
          </a:bodyPr>
          <a:lstStyle/>
          <a:p>
            <a:r>
              <a:rPr lang="en-US" sz="2000" b="1" i="0" dirty="0">
                <a:solidFill>
                  <a:schemeClr val="accent1"/>
                </a:solidFill>
                <a:effectLst/>
                <a:latin typeface="Plus Jakarta Sans"/>
              </a:rPr>
              <a:t>11. </a:t>
            </a:r>
            <a:r>
              <a:rPr lang="en-US" sz="1800" b="1" i="0" dirty="0">
                <a:solidFill>
                  <a:schemeClr val="accent1"/>
                </a:solidFill>
                <a:effectLst/>
                <a:latin typeface="Plus Jakarta Sans"/>
              </a:rPr>
              <a:t>How does product demand fluctuate over different seasons or months? Can we visualize this through line charts or area charts?</a:t>
            </a:r>
          </a:p>
          <a:p>
            <a:endParaRPr lang="en-IN" dirty="0"/>
          </a:p>
        </p:txBody>
      </p:sp>
      <p:pic>
        <p:nvPicPr>
          <p:cNvPr id="7" name="Picture 6">
            <a:extLst>
              <a:ext uri="{FF2B5EF4-FFF2-40B4-BE49-F238E27FC236}">
                <a16:creationId xmlns:a16="http://schemas.microsoft.com/office/drawing/2014/main" id="{E08C33BF-61AF-5602-420D-5888DCF9297A}"/>
              </a:ext>
            </a:extLst>
          </p:cNvPr>
          <p:cNvPicPr>
            <a:picLocks noChangeAspect="1"/>
          </p:cNvPicPr>
          <p:nvPr/>
        </p:nvPicPr>
        <p:blipFill>
          <a:blip r:embed="rId2"/>
          <a:stretch>
            <a:fillRect/>
          </a:stretch>
        </p:blipFill>
        <p:spPr>
          <a:xfrm>
            <a:off x="142827" y="969876"/>
            <a:ext cx="8095129" cy="3896269"/>
          </a:xfrm>
          <a:prstGeom prst="rect">
            <a:avLst/>
          </a:prstGeom>
        </p:spPr>
      </p:pic>
      <p:pic>
        <p:nvPicPr>
          <p:cNvPr id="8" name="Picture 7">
            <a:extLst>
              <a:ext uri="{FF2B5EF4-FFF2-40B4-BE49-F238E27FC236}">
                <a16:creationId xmlns:a16="http://schemas.microsoft.com/office/drawing/2014/main" id="{01AB94DE-3CAE-B2A1-B89F-7F5BCFF67315}"/>
              </a:ext>
            </a:extLst>
          </p:cNvPr>
          <p:cNvPicPr>
            <a:picLocks noChangeAspect="1"/>
          </p:cNvPicPr>
          <p:nvPr/>
        </p:nvPicPr>
        <p:blipFill>
          <a:blip r:embed="rId3"/>
          <a:stretch>
            <a:fillRect/>
          </a:stretch>
        </p:blipFill>
        <p:spPr>
          <a:xfrm>
            <a:off x="8255885" y="969876"/>
            <a:ext cx="3793288" cy="2416527"/>
          </a:xfrm>
          <a:prstGeom prst="rect">
            <a:avLst/>
          </a:prstGeom>
        </p:spPr>
      </p:pic>
      <p:pic>
        <p:nvPicPr>
          <p:cNvPr id="10" name="Picture 9">
            <a:extLst>
              <a:ext uri="{FF2B5EF4-FFF2-40B4-BE49-F238E27FC236}">
                <a16:creationId xmlns:a16="http://schemas.microsoft.com/office/drawing/2014/main" id="{BD6A4D97-1BA6-D18D-7FCF-A0404C95BBEE}"/>
              </a:ext>
            </a:extLst>
          </p:cNvPr>
          <p:cNvPicPr>
            <a:picLocks noChangeAspect="1"/>
          </p:cNvPicPr>
          <p:nvPr/>
        </p:nvPicPr>
        <p:blipFill>
          <a:blip r:embed="rId4"/>
          <a:stretch>
            <a:fillRect/>
          </a:stretch>
        </p:blipFill>
        <p:spPr>
          <a:xfrm>
            <a:off x="8856164" y="3472450"/>
            <a:ext cx="2905530" cy="3385550"/>
          </a:xfrm>
          <a:prstGeom prst="rect">
            <a:avLst/>
          </a:prstGeom>
        </p:spPr>
      </p:pic>
      <p:sp>
        <p:nvSpPr>
          <p:cNvPr id="11" name="TextBox 10">
            <a:extLst>
              <a:ext uri="{FF2B5EF4-FFF2-40B4-BE49-F238E27FC236}">
                <a16:creationId xmlns:a16="http://schemas.microsoft.com/office/drawing/2014/main" id="{ACE6C6B0-F9BA-CF13-25F8-1F124A95AEC5}"/>
              </a:ext>
            </a:extLst>
          </p:cNvPr>
          <p:cNvSpPr txBox="1"/>
          <p:nvPr/>
        </p:nvSpPr>
        <p:spPr>
          <a:xfrm>
            <a:off x="430306" y="4955613"/>
            <a:ext cx="8095129" cy="1600438"/>
          </a:xfrm>
          <a:prstGeom prst="rect">
            <a:avLst/>
          </a:prstGeom>
          <a:noFill/>
        </p:spPr>
        <p:txBody>
          <a:bodyPr wrap="square" rtlCol="0">
            <a:spAutoFit/>
          </a:bodyPr>
          <a:lstStyle/>
          <a:p>
            <a:r>
              <a:rPr lang="en-US" sz="1400" dirty="0"/>
              <a:t>Overall demand increased in 1995: The total quantity of the product sold in 1995 (25,007) was almost three and a half times higher than the total quantity sold in 1994 (7,381). This suggests a significant increase in demand for the product over that period.</a:t>
            </a:r>
          </a:p>
          <a:p>
            <a:r>
              <a:rPr lang="en-US" sz="1400" dirty="0"/>
              <a:t>Demand fluctuated throughout the year: Even within years, demand fluctuated considerably. In 1994, December saw the highest demand (1,804 units), while August saw the lowest (1,462 units). This pattern is repeated in 1995, with November being the strongest month (2,657 units) and July being the weakest (1,635 units).</a:t>
            </a:r>
            <a:endParaRPr lang="en-IN" sz="1400" dirty="0"/>
          </a:p>
        </p:txBody>
      </p:sp>
    </p:spTree>
    <p:extLst>
      <p:ext uri="{BB962C8B-B14F-4D97-AF65-F5344CB8AC3E}">
        <p14:creationId xmlns:p14="http://schemas.microsoft.com/office/powerpoint/2010/main" val="30261087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934B1E-EDF4-2A6D-FC31-D6A51CC91E3C}"/>
              </a:ext>
            </a:extLst>
          </p:cNvPr>
          <p:cNvSpPr txBox="1"/>
          <p:nvPr/>
        </p:nvSpPr>
        <p:spPr>
          <a:xfrm>
            <a:off x="551329" y="134471"/>
            <a:ext cx="9036424" cy="954107"/>
          </a:xfrm>
          <a:prstGeom prst="rect">
            <a:avLst/>
          </a:prstGeom>
          <a:noFill/>
        </p:spPr>
        <p:txBody>
          <a:bodyPr wrap="square" rtlCol="0">
            <a:spAutoFit/>
          </a:bodyPr>
          <a:lstStyle/>
          <a:p>
            <a:r>
              <a:rPr lang="en-US" sz="2000" b="1" i="0" dirty="0">
                <a:solidFill>
                  <a:schemeClr val="accent1"/>
                </a:solidFill>
                <a:effectLst/>
                <a:latin typeface="Plus Jakarta Sans"/>
              </a:rPr>
              <a:t>12.</a:t>
            </a:r>
            <a:r>
              <a:rPr lang="en-US" sz="1800" b="1" i="0" dirty="0">
                <a:solidFill>
                  <a:schemeClr val="accent1"/>
                </a:solidFill>
                <a:effectLst/>
                <a:latin typeface="Plus Jakarta Sans"/>
              </a:rPr>
              <a:t>Can we identify any outliers or anomalies in product performance or sales using visualizations? How can this information be used for product optimization?</a:t>
            </a:r>
          </a:p>
          <a:p>
            <a:endParaRPr lang="en-IN" dirty="0"/>
          </a:p>
        </p:txBody>
      </p:sp>
      <p:pic>
        <p:nvPicPr>
          <p:cNvPr id="4" name="Picture 3">
            <a:extLst>
              <a:ext uri="{FF2B5EF4-FFF2-40B4-BE49-F238E27FC236}">
                <a16:creationId xmlns:a16="http://schemas.microsoft.com/office/drawing/2014/main" id="{776DE9B6-9D04-C625-9E62-FBE7F4A351F7}"/>
              </a:ext>
            </a:extLst>
          </p:cNvPr>
          <p:cNvPicPr>
            <a:picLocks noChangeAspect="1"/>
          </p:cNvPicPr>
          <p:nvPr/>
        </p:nvPicPr>
        <p:blipFill>
          <a:blip r:embed="rId2"/>
          <a:stretch>
            <a:fillRect/>
          </a:stretch>
        </p:blipFill>
        <p:spPr>
          <a:xfrm>
            <a:off x="63690" y="928434"/>
            <a:ext cx="7125694" cy="3629532"/>
          </a:xfrm>
          <a:prstGeom prst="rect">
            <a:avLst/>
          </a:prstGeom>
        </p:spPr>
      </p:pic>
      <p:pic>
        <p:nvPicPr>
          <p:cNvPr id="6" name="Picture 5">
            <a:extLst>
              <a:ext uri="{FF2B5EF4-FFF2-40B4-BE49-F238E27FC236}">
                <a16:creationId xmlns:a16="http://schemas.microsoft.com/office/drawing/2014/main" id="{8DB714B3-D897-96DE-3EA5-03EBB5CEA26B}"/>
              </a:ext>
            </a:extLst>
          </p:cNvPr>
          <p:cNvPicPr>
            <a:picLocks noChangeAspect="1"/>
          </p:cNvPicPr>
          <p:nvPr/>
        </p:nvPicPr>
        <p:blipFill>
          <a:blip r:embed="rId3"/>
          <a:stretch>
            <a:fillRect/>
          </a:stretch>
        </p:blipFill>
        <p:spPr>
          <a:xfrm>
            <a:off x="7265271" y="928434"/>
            <a:ext cx="1824941" cy="2381582"/>
          </a:xfrm>
          <a:prstGeom prst="rect">
            <a:avLst/>
          </a:prstGeom>
        </p:spPr>
      </p:pic>
      <p:pic>
        <p:nvPicPr>
          <p:cNvPr id="8" name="Picture 7">
            <a:extLst>
              <a:ext uri="{FF2B5EF4-FFF2-40B4-BE49-F238E27FC236}">
                <a16:creationId xmlns:a16="http://schemas.microsoft.com/office/drawing/2014/main" id="{E9DE9AE9-152D-D2FF-83D1-1CAA0628D050}"/>
              </a:ext>
            </a:extLst>
          </p:cNvPr>
          <p:cNvPicPr>
            <a:picLocks noChangeAspect="1"/>
          </p:cNvPicPr>
          <p:nvPr/>
        </p:nvPicPr>
        <p:blipFill>
          <a:blip r:embed="rId4"/>
          <a:stretch>
            <a:fillRect/>
          </a:stretch>
        </p:blipFill>
        <p:spPr>
          <a:xfrm>
            <a:off x="9241987" y="928434"/>
            <a:ext cx="2810436" cy="2381582"/>
          </a:xfrm>
          <a:prstGeom prst="rect">
            <a:avLst/>
          </a:prstGeom>
        </p:spPr>
      </p:pic>
      <p:pic>
        <p:nvPicPr>
          <p:cNvPr id="9" name="Picture 8">
            <a:extLst>
              <a:ext uri="{FF2B5EF4-FFF2-40B4-BE49-F238E27FC236}">
                <a16:creationId xmlns:a16="http://schemas.microsoft.com/office/drawing/2014/main" id="{2BF8845C-E9F8-A0FC-9D1D-869986CBDFFE}"/>
              </a:ext>
            </a:extLst>
          </p:cNvPr>
          <p:cNvPicPr>
            <a:picLocks noChangeAspect="1"/>
          </p:cNvPicPr>
          <p:nvPr/>
        </p:nvPicPr>
        <p:blipFill>
          <a:blip r:embed="rId5"/>
          <a:stretch>
            <a:fillRect/>
          </a:stretch>
        </p:blipFill>
        <p:spPr>
          <a:xfrm>
            <a:off x="7265271" y="3429000"/>
            <a:ext cx="4787152" cy="2458780"/>
          </a:xfrm>
          <a:prstGeom prst="rect">
            <a:avLst/>
          </a:prstGeom>
        </p:spPr>
      </p:pic>
      <p:sp>
        <p:nvSpPr>
          <p:cNvPr id="10" name="TextBox 9">
            <a:extLst>
              <a:ext uri="{FF2B5EF4-FFF2-40B4-BE49-F238E27FC236}">
                <a16:creationId xmlns:a16="http://schemas.microsoft.com/office/drawing/2014/main" id="{E09D55DE-060F-75A7-4D2F-9BD5DA7C96E1}"/>
              </a:ext>
            </a:extLst>
          </p:cNvPr>
          <p:cNvSpPr txBox="1"/>
          <p:nvPr/>
        </p:nvSpPr>
        <p:spPr>
          <a:xfrm>
            <a:off x="416859" y="4840941"/>
            <a:ext cx="6131859" cy="1077218"/>
          </a:xfrm>
          <a:prstGeom prst="rect">
            <a:avLst/>
          </a:prstGeom>
          <a:noFill/>
        </p:spPr>
        <p:txBody>
          <a:bodyPr wrap="square" rtlCol="0">
            <a:spAutoFit/>
          </a:bodyPr>
          <a:lstStyle/>
          <a:p>
            <a:r>
              <a:rPr lang="en-US" sz="1600" dirty="0"/>
              <a:t>This give us visualization to identify outliers in sale performance of the products and we can also analyze product with Highest sales and lowest sales. From this we can compare the average price of the product with other for each category</a:t>
            </a:r>
            <a:endParaRPr lang="en-IN" sz="1600" dirty="0"/>
          </a:p>
        </p:txBody>
      </p:sp>
    </p:spTree>
    <p:extLst>
      <p:ext uri="{BB962C8B-B14F-4D97-AF65-F5344CB8AC3E}">
        <p14:creationId xmlns:p14="http://schemas.microsoft.com/office/powerpoint/2010/main" val="782993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DC13D-7546-C719-AB90-FCDC0079FAF3}"/>
              </a:ext>
            </a:extLst>
          </p:cNvPr>
          <p:cNvSpPr>
            <a:spLocks noGrp="1"/>
          </p:cNvSpPr>
          <p:nvPr>
            <p:ph type="ctrTitle"/>
          </p:nvPr>
        </p:nvSpPr>
        <p:spPr>
          <a:xfrm>
            <a:off x="726140" y="232614"/>
            <a:ext cx="6212541" cy="699247"/>
          </a:xfrm>
        </p:spPr>
        <p:txBody>
          <a:bodyPr>
            <a:normAutofit/>
          </a:bodyPr>
          <a:lstStyle/>
          <a:p>
            <a:r>
              <a:rPr lang="en-US" sz="3200" cap="none" dirty="0"/>
              <a:t>Information about dataset table</a:t>
            </a:r>
            <a:endParaRPr lang="en-IN" sz="3200" cap="none" dirty="0"/>
          </a:p>
        </p:txBody>
      </p:sp>
      <p:sp>
        <p:nvSpPr>
          <p:cNvPr id="3" name="Subtitle 2">
            <a:extLst>
              <a:ext uri="{FF2B5EF4-FFF2-40B4-BE49-F238E27FC236}">
                <a16:creationId xmlns:a16="http://schemas.microsoft.com/office/drawing/2014/main" id="{E852AE29-2F91-0FDF-2F6C-5AC48F800CAD}"/>
              </a:ext>
            </a:extLst>
          </p:cNvPr>
          <p:cNvSpPr>
            <a:spLocks noGrp="1"/>
          </p:cNvSpPr>
          <p:nvPr>
            <p:ph type="subTitle" idx="1"/>
          </p:nvPr>
        </p:nvSpPr>
        <p:spPr>
          <a:xfrm>
            <a:off x="726140" y="1304364"/>
            <a:ext cx="9685356" cy="4128247"/>
          </a:xfrm>
        </p:spPr>
        <p:txBody>
          <a:bodyPr>
            <a:noAutofit/>
          </a:bodyPr>
          <a:lstStyle/>
          <a:p>
            <a:pPr marL="285750" indent="-285750" algn="l">
              <a:buFont typeface="Wingdings" panose="05000000000000000000" pitchFamily="2" charset="2"/>
              <a:buChar char="Ø"/>
            </a:pPr>
            <a:r>
              <a:rPr lang="en-US" sz="1400" b="1" i="0" cap="none" dirty="0">
                <a:solidFill>
                  <a:srgbClr val="E3E3E3"/>
                </a:solidFill>
                <a:effectLst/>
                <a:latin typeface="Google Sans"/>
              </a:rPr>
              <a:t>Customers</a:t>
            </a:r>
            <a:r>
              <a:rPr lang="en-US" sz="1400" b="0" i="0" cap="none" dirty="0">
                <a:solidFill>
                  <a:srgbClr val="E3E3E3"/>
                </a:solidFill>
                <a:effectLst/>
                <a:latin typeface="Google Sans"/>
              </a:rPr>
              <a:t>: This table contains information about customers, including their company details, contact information, and location.</a:t>
            </a:r>
          </a:p>
          <a:p>
            <a:pPr marL="285750" indent="-285750" algn="l">
              <a:buFont typeface="Wingdings" panose="05000000000000000000" pitchFamily="2" charset="2"/>
              <a:buChar char="Ø"/>
            </a:pPr>
            <a:r>
              <a:rPr lang="en-US" sz="1400" b="1" i="0" cap="none" dirty="0">
                <a:solidFill>
                  <a:srgbClr val="E3E3E3"/>
                </a:solidFill>
                <a:effectLst/>
                <a:latin typeface="Google Sans"/>
              </a:rPr>
              <a:t>Employees: </a:t>
            </a:r>
            <a:r>
              <a:rPr lang="en-US" sz="1400" cap="none" dirty="0">
                <a:solidFill>
                  <a:srgbClr val="E3E3E3"/>
                </a:solidFill>
                <a:latin typeface="Google Sans"/>
              </a:rPr>
              <a:t>T</a:t>
            </a:r>
            <a:r>
              <a:rPr lang="en-US" sz="1400" b="0" i="0" cap="none" dirty="0">
                <a:solidFill>
                  <a:srgbClr val="E3E3E3"/>
                </a:solidFill>
                <a:effectLst/>
                <a:latin typeface="Google Sans"/>
              </a:rPr>
              <a:t>his table stores employee details like name, title, contact information, and hire date. Orders: this table captures order details such as order ID, customer ID, date, items ordered, shipping information, and freight costs.</a:t>
            </a:r>
          </a:p>
          <a:p>
            <a:pPr marL="285750" indent="-285750" algn="l">
              <a:buFont typeface="Wingdings" panose="05000000000000000000" pitchFamily="2" charset="2"/>
              <a:buChar char="Ø"/>
            </a:pPr>
            <a:r>
              <a:rPr lang="en-US" sz="1400" b="1" i="0" cap="none" dirty="0">
                <a:solidFill>
                  <a:srgbClr val="E3E3E3"/>
                </a:solidFill>
                <a:effectLst/>
                <a:latin typeface="Google Sans"/>
              </a:rPr>
              <a:t>Order details: </a:t>
            </a:r>
            <a:r>
              <a:rPr lang="en-US" sz="1400" cap="none" dirty="0">
                <a:solidFill>
                  <a:srgbClr val="E3E3E3"/>
                </a:solidFill>
                <a:latin typeface="Google Sans"/>
              </a:rPr>
              <a:t>T</a:t>
            </a:r>
            <a:r>
              <a:rPr lang="en-US" sz="1400" b="0" i="0" cap="none" dirty="0">
                <a:solidFill>
                  <a:srgbClr val="E3E3E3"/>
                </a:solidFill>
                <a:effectLst/>
                <a:latin typeface="Google Sans"/>
              </a:rPr>
              <a:t>his table provides a breakdown of each order, including specific products ordered, their quantity, and unit price.</a:t>
            </a:r>
          </a:p>
          <a:p>
            <a:pPr marL="285750" indent="-285750" algn="l">
              <a:buFont typeface="Wingdings" panose="05000000000000000000" pitchFamily="2" charset="2"/>
              <a:buChar char="Ø"/>
            </a:pPr>
            <a:r>
              <a:rPr lang="en-US" sz="1400" b="0" i="0" cap="none" dirty="0">
                <a:solidFill>
                  <a:srgbClr val="E3E3E3"/>
                </a:solidFill>
                <a:effectLst/>
                <a:latin typeface="Google Sans"/>
              </a:rPr>
              <a:t>Products: This table showcases product information like name, category, unit price, stock levels, and supplier details. Suppliers: this table contains information about the company's suppliers, including their contact details and location.</a:t>
            </a:r>
          </a:p>
          <a:p>
            <a:pPr marL="285750" indent="-285750" algn="l">
              <a:buFont typeface="Wingdings" panose="05000000000000000000" pitchFamily="2" charset="2"/>
              <a:buChar char="Ø"/>
            </a:pPr>
            <a:r>
              <a:rPr lang="en-US" sz="1400" b="0" i="0" cap="none" dirty="0">
                <a:solidFill>
                  <a:srgbClr val="E3E3E3"/>
                </a:solidFill>
                <a:effectLst/>
                <a:latin typeface="Google Sans"/>
              </a:rPr>
              <a:t>Suppliers: This table contains information about the company's suppliers, including their contact details and location.</a:t>
            </a:r>
          </a:p>
          <a:p>
            <a:pPr marL="285750" indent="-285750" algn="l">
              <a:buFont typeface="Wingdings" panose="05000000000000000000" pitchFamily="2" charset="2"/>
              <a:buChar char="Ø"/>
            </a:pPr>
            <a:r>
              <a:rPr lang="en-US" sz="1400" b="0" i="0" cap="none" dirty="0">
                <a:solidFill>
                  <a:srgbClr val="E3E3E3"/>
                </a:solidFill>
                <a:effectLst/>
                <a:latin typeface="Google Sans"/>
              </a:rPr>
              <a:t>Shippers: This table lists the shipping companies utilized by north wind traders, along with their contact information. </a:t>
            </a:r>
          </a:p>
          <a:p>
            <a:pPr marL="285750" indent="-285750" algn="l">
              <a:buFont typeface="Wingdings" panose="05000000000000000000" pitchFamily="2" charset="2"/>
              <a:buChar char="Ø"/>
            </a:pPr>
            <a:r>
              <a:rPr lang="en-US" sz="1400" b="0" i="0" cap="none" dirty="0">
                <a:solidFill>
                  <a:srgbClr val="E3E3E3"/>
                </a:solidFill>
                <a:effectLst/>
                <a:latin typeface="Google Sans"/>
              </a:rPr>
              <a:t>Categories: This table categorizes the products offered by north wind traders.</a:t>
            </a:r>
            <a:endParaRPr lang="en-IN" sz="1400" cap="none" dirty="0"/>
          </a:p>
        </p:txBody>
      </p:sp>
    </p:spTree>
    <p:extLst>
      <p:ext uri="{BB962C8B-B14F-4D97-AF65-F5344CB8AC3E}">
        <p14:creationId xmlns:p14="http://schemas.microsoft.com/office/powerpoint/2010/main" val="2327606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27EAF6-B782-29D1-1219-85D37F370001}"/>
              </a:ext>
            </a:extLst>
          </p:cNvPr>
          <p:cNvPicPr>
            <a:picLocks noChangeAspect="1"/>
          </p:cNvPicPr>
          <p:nvPr/>
        </p:nvPicPr>
        <p:blipFill>
          <a:blip r:embed="rId2"/>
          <a:stretch>
            <a:fillRect/>
          </a:stretch>
        </p:blipFill>
        <p:spPr>
          <a:xfrm>
            <a:off x="7443168" y="1050330"/>
            <a:ext cx="4555589" cy="3505207"/>
          </a:xfrm>
          <a:prstGeom prst="rect">
            <a:avLst/>
          </a:prstGeom>
        </p:spPr>
      </p:pic>
      <p:sp>
        <p:nvSpPr>
          <p:cNvPr id="4" name="TextBox 3">
            <a:extLst>
              <a:ext uri="{FF2B5EF4-FFF2-40B4-BE49-F238E27FC236}">
                <a16:creationId xmlns:a16="http://schemas.microsoft.com/office/drawing/2014/main" id="{3691BE67-5FBA-3BC6-9B10-1838B198B5E7}"/>
              </a:ext>
            </a:extLst>
          </p:cNvPr>
          <p:cNvSpPr txBox="1"/>
          <p:nvPr/>
        </p:nvSpPr>
        <p:spPr>
          <a:xfrm>
            <a:off x="558800" y="127000"/>
            <a:ext cx="10071100" cy="923330"/>
          </a:xfrm>
          <a:prstGeom prst="rect">
            <a:avLst/>
          </a:prstGeom>
          <a:noFill/>
        </p:spPr>
        <p:txBody>
          <a:bodyPr wrap="square" rtlCol="0">
            <a:spAutoFit/>
          </a:bodyPr>
          <a:lstStyle/>
          <a:p>
            <a:pPr algn="l"/>
            <a:r>
              <a:rPr lang="en-US" b="1" i="0" dirty="0">
                <a:solidFill>
                  <a:schemeClr val="accent1"/>
                </a:solidFill>
                <a:effectLst/>
                <a:latin typeface="Plus Jakarta Sans"/>
              </a:rPr>
              <a:t>13. Are there any correlations between supplier attributes (e.g., location, size, industry) and performance metrics (e.g., on-time delivery, product quality)? Can we explore this visually through scatter plots or heatmaps?</a:t>
            </a:r>
          </a:p>
        </p:txBody>
      </p:sp>
      <p:pic>
        <p:nvPicPr>
          <p:cNvPr id="6" name="Picture 5">
            <a:extLst>
              <a:ext uri="{FF2B5EF4-FFF2-40B4-BE49-F238E27FC236}">
                <a16:creationId xmlns:a16="http://schemas.microsoft.com/office/drawing/2014/main" id="{36A5E212-ED83-9445-5A56-CA6ED81432D9}"/>
              </a:ext>
            </a:extLst>
          </p:cNvPr>
          <p:cNvPicPr>
            <a:picLocks noChangeAspect="1"/>
          </p:cNvPicPr>
          <p:nvPr/>
        </p:nvPicPr>
        <p:blipFill>
          <a:blip r:embed="rId3"/>
          <a:stretch>
            <a:fillRect/>
          </a:stretch>
        </p:blipFill>
        <p:spPr>
          <a:xfrm>
            <a:off x="291616" y="1118947"/>
            <a:ext cx="6985484" cy="2861270"/>
          </a:xfrm>
          <a:prstGeom prst="rect">
            <a:avLst/>
          </a:prstGeom>
        </p:spPr>
      </p:pic>
      <p:pic>
        <p:nvPicPr>
          <p:cNvPr id="8" name="Picture 7">
            <a:extLst>
              <a:ext uri="{FF2B5EF4-FFF2-40B4-BE49-F238E27FC236}">
                <a16:creationId xmlns:a16="http://schemas.microsoft.com/office/drawing/2014/main" id="{F1E2A48B-0E86-D485-A872-08657465CAC3}"/>
              </a:ext>
            </a:extLst>
          </p:cNvPr>
          <p:cNvPicPr>
            <a:picLocks noChangeAspect="1"/>
          </p:cNvPicPr>
          <p:nvPr/>
        </p:nvPicPr>
        <p:blipFill>
          <a:blip r:embed="rId4"/>
          <a:stretch>
            <a:fillRect/>
          </a:stretch>
        </p:blipFill>
        <p:spPr>
          <a:xfrm>
            <a:off x="329474" y="4048834"/>
            <a:ext cx="3454884" cy="2809166"/>
          </a:xfrm>
          <a:prstGeom prst="rect">
            <a:avLst/>
          </a:prstGeom>
        </p:spPr>
      </p:pic>
      <p:sp>
        <p:nvSpPr>
          <p:cNvPr id="9" name="TextBox 8">
            <a:extLst>
              <a:ext uri="{FF2B5EF4-FFF2-40B4-BE49-F238E27FC236}">
                <a16:creationId xmlns:a16="http://schemas.microsoft.com/office/drawing/2014/main" id="{B8CE6914-8FAB-6FA2-315F-50BC1803607F}"/>
              </a:ext>
            </a:extLst>
          </p:cNvPr>
          <p:cNvSpPr txBox="1"/>
          <p:nvPr/>
        </p:nvSpPr>
        <p:spPr>
          <a:xfrm>
            <a:off x="4518958" y="4624154"/>
            <a:ext cx="6273800" cy="1446550"/>
          </a:xfrm>
          <a:prstGeom prst="rect">
            <a:avLst/>
          </a:prstGeom>
          <a:noFill/>
        </p:spPr>
        <p:txBody>
          <a:bodyPr wrap="square" rtlCol="0">
            <a:spAutoFit/>
          </a:bodyPr>
          <a:lstStyle/>
          <a:p>
            <a:r>
              <a:rPr lang="en-US" dirty="0"/>
              <a:t> </a:t>
            </a:r>
            <a:r>
              <a:rPr lang="en-US" sz="1400" dirty="0"/>
              <a:t>Correlation Coefficient (Contact Code vs. delivery Time):</a:t>
            </a:r>
          </a:p>
          <a:p>
            <a:r>
              <a:rPr lang="en-US" sz="1400" dirty="0"/>
              <a:t> The off-diagonal value of 0.001354  is the correlation coefficient between Contact Code and delivery Time . A correlation coefficient close to zero indicates a weak or negligible linear relationship between the two variables. In this case, the correlation coefficient is negative, but the magnitude is very small.</a:t>
            </a:r>
            <a:endParaRPr lang="en-IN" dirty="0"/>
          </a:p>
        </p:txBody>
      </p:sp>
    </p:spTree>
    <p:extLst>
      <p:ext uri="{BB962C8B-B14F-4D97-AF65-F5344CB8AC3E}">
        <p14:creationId xmlns:p14="http://schemas.microsoft.com/office/powerpoint/2010/main" val="19441297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F184BE-CE0E-A5E8-3B2C-9C5DA0832F2B}"/>
              </a:ext>
            </a:extLst>
          </p:cNvPr>
          <p:cNvSpPr txBox="1"/>
          <p:nvPr/>
        </p:nvSpPr>
        <p:spPr>
          <a:xfrm>
            <a:off x="782917" y="398182"/>
            <a:ext cx="7899400"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accent1"/>
                </a:solidFill>
              </a:rPr>
              <a:t>Correlation Between Ship Country/Country code and Delivery Time</a:t>
            </a:r>
            <a:endParaRPr lang="en-IN" dirty="0">
              <a:solidFill>
                <a:schemeClr val="accent1"/>
              </a:solidFill>
            </a:endParaRPr>
          </a:p>
        </p:txBody>
      </p:sp>
      <p:pic>
        <p:nvPicPr>
          <p:cNvPr id="4" name="Picture 3">
            <a:extLst>
              <a:ext uri="{FF2B5EF4-FFF2-40B4-BE49-F238E27FC236}">
                <a16:creationId xmlns:a16="http://schemas.microsoft.com/office/drawing/2014/main" id="{20F56EB5-4BDB-B88A-15C0-5AA105EF895C}"/>
              </a:ext>
            </a:extLst>
          </p:cNvPr>
          <p:cNvPicPr>
            <a:picLocks noChangeAspect="1"/>
          </p:cNvPicPr>
          <p:nvPr/>
        </p:nvPicPr>
        <p:blipFill>
          <a:blip r:embed="rId2"/>
          <a:stretch>
            <a:fillRect/>
          </a:stretch>
        </p:blipFill>
        <p:spPr>
          <a:xfrm>
            <a:off x="202573" y="1291997"/>
            <a:ext cx="6414127" cy="3258005"/>
          </a:xfrm>
          <a:prstGeom prst="rect">
            <a:avLst/>
          </a:prstGeom>
        </p:spPr>
      </p:pic>
      <p:pic>
        <p:nvPicPr>
          <p:cNvPr id="6" name="Picture 5">
            <a:extLst>
              <a:ext uri="{FF2B5EF4-FFF2-40B4-BE49-F238E27FC236}">
                <a16:creationId xmlns:a16="http://schemas.microsoft.com/office/drawing/2014/main" id="{BC105D98-1610-58BF-67E3-D1D8D1795FCC}"/>
              </a:ext>
            </a:extLst>
          </p:cNvPr>
          <p:cNvPicPr>
            <a:picLocks noChangeAspect="1"/>
          </p:cNvPicPr>
          <p:nvPr/>
        </p:nvPicPr>
        <p:blipFill>
          <a:blip r:embed="rId3"/>
          <a:stretch>
            <a:fillRect/>
          </a:stretch>
        </p:blipFill>
        <p:spPr>
          <a:xfrm>
            <a:off x="6797285" y="1291997"/>
            <a:ext cx="5192142" cy="3258005"/>
          </a:xfrm>
          <a:prstGeom prst="rect">
            <a:avLst/>
          </a:prstGeom>
        </p:spPr>
      </p:pic>
      <p:sp>
        <p:nvSpPr>
          <p:cNvPr id="7" name="TextBox 6">
            <a:extLst>
              <a:ext uri="{FF2B5EF4-FFF2-40B4-BE49-F238E27FC236}">
                <a16:creationId xmlns:a16="http://schemas.microsoft.com/office/drawing/2014/main" id="{36BC71DC-6639-7172-6922-BE5F53FCB663}"/>
              </a:ext>
            </a:extLst>
          </p:cNvPr>
          <p:cNvSpPr txBox="1"/>
          <p:nvPr/>
        </p:nvSpPr>
        <p:spPr>
          <a:xfrm>
            <a:off x="1612900" y="4826000"/>
            <a:ext cx="7645400" cy="954107"/>
          </a:xfrm>
          <a:prstGeom prst="rect">
            <a:avLst/>
          </a:prstGeom>
          <a:noFill/>
        </p:spPr>
        <p:txBody>
          <a:bodyPr wrap="square" rtlCol="0">
            <a:spAutoFit/>
          </a:bodyPr>
          <a:lstStyle/>
          <a:p>
            <a:r>
              <a:rPr lang="en-US" sz="1400" dirty="0"/>
              <a:t>Correlation Coefficient (country code vs delivery time) is 0.01319.</a:t>
            </a:r>
          </a:p>
          <a:p>
            <a:r>
              <a:rPr lang="en-US" sz="1400" dirty="0"/>
              <a:t> The positive sign indicates a positive correlation between country code and delivery Time. However, the correlation coefficient is relatively small , suggesting a weak positive linear relationship</a:t>
            </a:r>
            <a:endParaRPr lang="en-IN" sz="1400" dirty="0"/>
          </a:p>
        </p:txBody>
      </p:sp>
    </p:spTree>
    <p:extLst>
      <p:ext uri="{BB962C8B-B14F-4D97-AF65-F5344CB8AC3E}">
        <p14:creationId xmlns:p14="http://schemas.microsoft.com/office/powerpoint/2010/main" val="31784146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BDF342-4CB3-E4B5-61F2-96D3C6255C74}"/>
              </a:ext>
            </a:extLst>
          </p:cNvPr>
          <p:cNvPicPr>
            <a:picLocks noChangeAspect="1"/>
          </p:cNvPicPr>
          <p:nvPr/>
        </p:nvPicPr>
        <p:blipFill>
          <a:blip r:embed="rId2"/>
          <a:stretch>
            <a:fillRect/>
          </a:stretch>
        </p:blipFill>
        <p:spPr>
          <a:xfrm>
            <a:off x="277294" y="1247508"/>
            <a:ext cx="7421011" cy="3829584"/>
          </a:xfrm>
          <a:prstGeom prst="rect">
            <a:avLst/>
          </a:prstGeom>
        </p:spPr>
      </p:pic>
      <p:sp>
        <p:nvSpPr>
          <p:cNvPr id="6" name="TextBox 5">
            <a:extLst>
              <a:ext uri="{FF2B5EF4-FFF2-40B4-BE49-F238E27FC236}">
                <a16:creationId xmlns:a16="http://schemas.microsoft.com/office/drawing/2014/main" id="{FD304474-2CA6-BE50-E63D-EF714B552864}"/>
              </a:ext>
            </a:extLst>
          </p:cNvPr>
          <p:cNvSpPr txBox="1"/>
          <p:nvPr/>
        </p:nvSpPr>
        <p:spPr>
          <a:xfrm>
            <a:off x="571500" y="393700"/>
            <a:ext cx="9258300" cy="677108"/>
          </a:xfrm>
          <a:prstGeom prst="rect">
            <a:avLst/>
          </a:prstGeom>
          <a:noFill/>
        </p:spPr>
        <p:txBody>
          <a:bodyPr wrap="square" rtlCol="0">
            <a:spAutoFit/>
          </a:bodyPr>
          <a:lstStyle/>
          <a:p>
            <a:pPr algn="l"/>
            <a:r>
              <a:rPr lang="en-US" sz="2000" b="1" i="0" dirty="0">
                <a:solidFill>
                  <a:schemeClr val="accent1"/>
                </a:solidFill>
                <a:effectLst/>
                <a:latin typeface="Plus Jakarta Sans"/>
              </a:rPr>
              <a:t>14. </a:t>
            </a:r>
            <a:r>
              <a:rPr lang="en-US" sz="1800" b="1" i="0" dirty="0">
                <a:solidFill>
                  <a:schemeClr val="accent1"/>
                </a:solidFill>
                <a:effectLst/>
                <a:latin typeface="Plus Jakarta Sans"/>
              </a:rPr>
              <a:t>How does supplier performance vary across different product categories or departments? Can we visualize this using stacked bar charts or grouped column charts?</a:t>
            </a:r>
          </a:p>
        </p:txBody>
      </p:sp>
      <p:pic>
        <p:nvPicPr>
          <p:cNvPr id="7" name="Picture 6">
            <a:extLst>
              <a:ext uri="{FF2B5EF4-FFF2-40B4-BE49-F238E27FC236}">
                <a16:creationId xmlns:a16="http://schemas.microsoft.com/office/drawing/2014/main" id="{C138B0EB-BD4C-6018-7B9D-1368D6144AAB}"/>
              </a:ext>
            </a:extLst>
          </p:cNvPr>
          <p:cNvPicPr>
            <a:picLocks noChangeAspect="1"/>
          </p:cNvPicPr>
          <p:nvPr/>
        </p:nvPicPr>
        <p:blipFill>
          <a:blip r:embed="rId3"/>
          <a:stretch>
            <a:fillRect/>
          </a:stretch>
        </p:blipFill>
        <p:spPr>
          <a:xfrm>
            <a:off x="7825047" y="1247508"/>
            <a:ext cx="4089659" cy="1920266"/>
          </a:xfrm>
          <a:prstGeom prst="rect">
            <a:avLst/>
          </a:prstGeom>
        </p:spPr>
      </p:pic>
      <p:pic>
        <p:nvPicPr>
          <p:cNvPr id="11" name="Picture 10">
            <a:extLst>
              <a:ext uri="{FF2B5EF4-FFF2-40B4-BE49-F238E27FC236}">
                <a16:creationId xmlns:a16="http://schemas.microsoft.com/office/drawing/2014/main" id="{E914F1B8-D58B-7F50-6DE9-D17514BD7CAF}"/>
              </a:ext>
            </a:extLst>
          </p:cNvPr>
          <p:cNvPicPr>
            <a:picLocks noChangeAspect="1"/>
          </p:cNvPicPr>
          <p:nvPr/>
        </p:nvPicPr>
        <p:blipFill>
          <a:blip r:embed="rId4"/>
          <a:stretch>
            <a:fillRect/>
          </a:stretch>
        </p:blipFill>
        <p:spPr>
          <a:xfrm>
            <a:off x="7965799" y="3344474"/>
            <a:ext cx="3808153" cy="1732618"/>
          </a:xfrm>
          <a:prstGeom prst="rect">
            <a:avLst/>
          </a:prstGeom>
        </p:spPr>
      </p:pic>
      <p:sp>
        <p:nvSpPr>
          <p:cNvPr id="12" name="TextBox 11">
            <a:extLst>
              <a:ext uri="{FF2B5EF4-FFF2-40B4-BE49-F238E27FC236}">
                <a16:creationId xmlns:a16="http://schemas.microsoft.com/office/drawing/2014/main" id="{36C40A76-F614-2840-1F0D-8265FC42B9DF}"/>
              </a:ext>
            </a:extLst>
          </p:cNvPr>
          <p:cNvSpPr txBox="1"/>
          <p:nvPr/>
        </p:nvSpPr>
        <p:spPr>
          <a:xfrm>
            <a:off x="825500" y="5253792"/>
            <a:ext cx="10579100" cy="830997"/>
          </a:xfrm>
          <a:prstGeom prst="rect">
            <a:avLst/>
          </a:prstGeom>
          <a:noFill/>
        </p:spPr>
        <p:txBody>
          <a:bodyPr wrap="square" rtlCol="0">
            <a:spAutoFit/>
          </a:bodyPr>
          <a:lstStyle/>
          <a:p>
            <a:r>
              <a:rPr lang="en-US" sz="1200" dirty="0"/>
              <a:t>This query provide the supplier ID ,contact  tile, category name ,total Unit on order, average delivery time by suppliers . For Category Beverages total unit on order is 1760 and average delivery  time by the supplier id 1 is 27 days and supplier id  2 provide average deliver time of 28 for 390 total unit on order and supplier id 20 provide average deliver time of 28.5 days for 280 units . By this we can compare the average delivery time provide by the suppliers to check the supplier performance for different  category  and Job Roles.</a:t>
            </a:r>
            <a:endParaRPr lang="en-IN" sz="1200" dirty="0"/>
          </a:p>
        </p:txBody>
      </p:sp>
    </p:spTree>
    <p:extLst>
      <p:ext uri="{BB962C8B-B14F-4D97-AF65-F5344CB8AC3E}">
        <p14:creationId xmlns:p14="http://schemas.microsoft.com/office/powerpoint/2010/main" val="37433064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D31B8D-CD3A-0D5A-40C8-B451C5075A57}"/>
              </a:ext>
            </a:extLst>
          </p:cNvPr>
          <p:cNvSpPr txBox="1"/>
          <p:nvPr/>
        </p:nvSpPr>
        <p:spPr>
          <a:xfrm>
            <a:off x="673100" y="114300"/>
            <a:ext cx="9867900" cy="954107"/>
          </a:xfrm>
          <a:prstGeom prst="rect">
            <a:avLst/>
          </a:prstGeom>
          <a:noFill/>
        </p:spPr>
        <p:txBody>
          <a:bodyPr wrap="square" rtlCol="0">
            <a:spAutoFit/>
          </a:bodyPr>
          <a:lstStyle/>
          <a:p>
            <a:r>
              <a:rPr lang="en-US" sz="2000" b="1" i="0" dirty="0">
                <a:solidFill>
                  <a:schemeClr val="accent1"/>
                </a:solidFill>
                <a:effectLst/>
                <a:latin typeface="Plus Jakarta Sans"/>
              </a:rPr>
              <a:t>15. </a:t>
            </a:r>
            <a:r>
              <a:rPr lang="en-US" sz="1800" b="1" i="0" dirty="0">
                <a:solidFill>
                  <a:schemeClr val="accent1"/>
                </a:solidFill>
                <a:effectLst/>
                <a:latin typeface="Plus Jakarta Sans"/>
              </a:rPr>
              <a:t>Can we identify any trends or patterns in supplier costs or pricing structures through visualizations? How can this information be used for procurement optimization?</a:t>
            </a:r>
          </a:p>
          <a:p>
            <a:endParaRPr lang="en-IN" dirty="0"/>
          </a:p>
        </p:txBody>
      </p:sp>
      <p:pic>
        <p:nvPicPr>
          <p:cNvPr id="4" name="Picture 3">
            <a:extLst>
              <a:ext uri="{FF2B5EF4-FFF2-40B4-BE49-F238E27FC236}">
                <a16:creationId xmlns:a16="http://schemas.microsoft.com/office/drawing/2014/main" id="{386BF3A9-9174-D1CB-799E-016A9ACD0893}"/>
              </a:ext>
            </a:extLst>
          </p:cNvPr>
          <p:cNvPicPr>
            <a:picLocks noChangeAspect="1"/>
          </p:cNvPicPr>
          <p:nvPr/>
        </p:nvPicPr>
        <p:blipFill>
          <a:blip r:embed="rId2"/>
          <a:stretch>
            <a:fillRect/>
          </a:stretch>
        </p:blipFill>
        <p:spPr>
          <a:xfrm>
            <a:off x="105726" y="1068407"/>
            <a:ext cx="7868748" cy="3762900"/>
          </a:xfrm>
          <a:prstGeom prst="rect">
            <a:avLst/>
          </a:prstGeom>
        </p:spPr>
      </p:pic>
      <p:pic>
        <p:nvPicPr>
          <p:cNvPr id="5" name="Picture 4">
            <a:extLst>
              <a:ext uri="{FF2B5EF4-FFF2-40B4-BE49-F238E27FC236}">
                <a16:creationId xmlns:a16="http://schemas.microsoft.com/office/drawing/2014/main" id="{2821D613-ADE4-4BBC-9927-4E866D5A26A9}"/>
              </a:ext>
            </a:extLst>
          </p:cNvPr>
          <p:cNvPicPr>
            <a:picLocks noChangeAspect="1"/>
          </p:cNvPicPr>
          <p:nvPr/>
        </p:nvPicPr>
        <p:blipFill>
          <a:blip r:embed="rId3"/>
          <a:stretch>
            <a:fillRect/>
          </a:stretch>
        </p:blipFill>
        <p:spPr>
          <a:xfrm>
            <a:off x="8075701" y="1068407"/>
            <a:ext cx="3910473" cy="2035436"/>
          </a:xfrm>
          <a:prstGeom prst="rect">
            <a:avLst/>
          </a:prstGeom>
        </p:spPr>
      </p:pic>
      <p:pic>
        <p:nvPicPr>
          <p:cNvPr id="7" name="Picture 6">
            <a:extLst>
              <a:ext uri="{FF2B5EF4-FFF2-40B4-BE49-F238E27FC236}">
                <a16:creationId xmlns:a16="http://schemas.microsoft.com/office/drawing/2014/main" id="{A98B161D-C506-E25B-1CBB-DEED6737D45E}"/>
              </a:ext>
            </a:extLst>
          </p:cNvPr>
          <p:cNvPicPr>
            <a:picLocks noChangeAspect="1"/>
          </p:cNvPicPr>
          <p:nvPr/>
        </p:nvPicPr>
        <p:blipFill>
          <a:blip r:embed="rId4"/>
          <a:stretch>
            <a:fillRect/>
          </a:stretch>
        </p:blipFill>
        <p:spPr>
          <a:xfrm>
            <a:off x="8454835" y="3103843"/>
            <a:ext cx="2724530" cy="1829055"/>
          </a:xfrm>
          <a:prstGeom prst="rect">
            <a:avLst/>
          </a:prstGeom>
        </p:spPr>
      </p:pic>
      <p:sp>
        <p:nvSpPr>
          <p:cNvPr id="8" name="TextBox 7">
            <a:extLst>
              <a:ext uri="{FF2B5EF4-FFF2-40B4-BE49-F238E27FC236}">
                <a16:creationId xmlns:a16="http://schemas.microsoft.com/office/drawing/2014/main" id="{862FB0A4-BD12-B9BA-A2C3-9A5A964F1FD5}"/>
              </a:ext>
            </a:extLst>
          </p:cNvPr>
          <p:cNvSpPr txBox="1"/>
          <p:nvPr/>
        </p:nvSpPr>
        <p:spPr>
          <a:xfrm>
            <a:off x="821209" y="4932898"/>
            <a:ext cx="6519391" cy="1107996"/>
          </a:xfrm>
          <a:prstGeom prst="rect">
            <a:avLst/>
          </a:prstGeom>
          <a:noFill/>
        </p:spPr>
        <p:txBody>
          <a:bodyPr wrap="square" rtlCol="0">
            <a:spAutoFit/>
          </a:bodyPr>
          <a:lstStyle/>
          <a:p>
            <a:r>
              <a:rPr lang="en-US" sz="1200" b="1" dirty="0"/>
              <a:t>Suppliers with higher vs lower average pricing overall.</a:t>
            </a:r>
          </a:p>
          <a:p>
            <a:r>
              <a:rPr lang="en-US" sz="1200" b="1" dirty="0"/>
              <a:t>Categories where certain suppliers have exceptionally high prices.</a:t>
            </a:r>
          </a:p>
          <a:p>
            <a:r>
              <a:rPr lang="en-US" sz="1200" b="1" dirty="0"/>
              <a:t>Comparing pricing between suppliers for the same category .                                                                                                         Based on Analysis:  Negotiate lower pricing in categories where a supplier's prices are consistently high Switch suppliers for certain categories to reduce costs</a:t>
            </a:r>
            <a:r>
              <a:rPr lang="en-US" b="1" dirty="0"/>
              <a:t>.</a:t>
            </a:r>
            <a:endParaRPr lang="en-IN" b="1" dirty="0"/>
          </a:p>
        </p:txBody>
      </p:sp>
    </p:spTree>
    <p:extLst>
      <p:ext uri="{BB962C8B-B14F-4D97-AF65-F5344CB8AC3E}">
        <p14:creationId xmlns:p14="http://schemas.microsoft.com/office/powerpoint/2010/main" val="1712985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CFA7B7-75DE-5C73-B0AF-5065CBCDB3AE}"/>
              </a:ext>
            </a:extLst>
          </p:cNvPr>
          <p:cNvSpPr txBox="1"/>
          <p:nvPr/>
        </p:nvSpPr>
        <p:spPr>
          <a:xfrm>
            <a:off x="1028700" y="835967"/>
            <a:ext cx="4597400" cy="461665"/>
          </a:xfrm>
          <a:prstGeom prst="rect">
            <a:avLst/>
          </a:prstGeom>
          <a:noFill/>
        </p:spPr>
        <p:txBody>
          <a:bodyPr wrap="square" rtlCol="0">
            <a:spAutoFit/>
          </a:bodyPr>
          <a:lstStyle/>
          <a:p>
            <a:r>
              <a:rPr lang="en-US" sz="2400" dirty="0">
                <a:solidFill>
                  <a:schemeClr val="accent1"/>
                </a:solidFill>
              </a:rPr>
              <a:t>Conclusion:</a:t>
            </a:r>
            <a:endParaRPr lang="en-IN" sz="2400" dirty="0">
              <a:solidFill>
                <a:schemeClr val="accent1"/>
              </a:solidFill>
            </a:endParaRPr>
          </a:p>
        </p:txBody>
      </p:sp>
      <p:sp>
        <p:nvSpPr>
          <p:cNvPr id="3" name="TextBox 2">
            <a:extLst>
              <a:ext uri="{FF2B5EF4-FFF2-40B4-BE49-F238E27FC236}">
                <a16:creationId xmlns:a16="http://schemas.microsoft.com/office/drawing/2014/main" id="{4BCA5362-C7C5-E581-0018-E6FC31A5F53B}"/>
              </a:ext>
            </a:extLst>
          </p:cNvPr>
          <p:cNvSpPr txBox="1"/>
          <p:nvPr/>
        </p:nvSpPr>
        <p:spPr>
          <a:xfrm>
            <a:off x="1333500" y="1473200"/>
            <a:ext cx="8851900" cy="1754326"/>
          </a:xfrm>
          <a:prstGeom prst="rect">
            <a:avLst/>
          </a:prstGeom>
          <a:noFill/>
        </p:spPr>
        <p:txBody>
          <a:bodyPr wrap="square" rtlCol="0">
            <a:spAutoFit/>
          </a:bodyPr>
          <a:lstStyle/>
          <a:p>
            <a:r>
              <a:rPr lang="en-US" b="0" i="0" dirty="0">
                <a:solidFill>
                  <a:srgbClr val="E3E3E3"/>
                </a:solidFill>
                <a:effectLst/>
                <a:latin typeface="Google Sans"/>
              </a:rPr>
              <a:t>By providing a visually compelling and user-friendly dashboard with interactive features, this Power BI report empowers stakeholders at Northwind Traders to make data-driven decisions. This comprehensive analysis of customers, sales, inventory, and employees offers valuable insights into business operations and facilitates data exploration. The expected impact is a transformation in how Northwind interacts with its data, ultimately enhancing competitiveness and driving the company forward in the wholesale market.</a:t>
            </a:r>
            <a:endParaRPr lang="en-IN" dirty="0"/>
          </a:p>
        </p:txBody>
      </p:sp>
    </p:spTree>
    <p:extLst>
      <p:ext uri="{BB962C8B-B14F-4D97-AF65-F5344CB8AC3E}">
        <p14:creationId xmlns:p14="http://schemas.microsoft.com/office/powerpoint/2010/main" val="280576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22EA5-BBBD-7A93-348C-4C0DBDF09B9E}"/>
              </a:ext>
            </a:extLst>
          </p:cNvPr>
          <p:cNvSpPr>
            <a:spLocks noGrp="1"/>
          </p:cNvSpPr>
          <p:nvPr>
            <p:ph type="ctrTitle"/>
          </p:nvPr>
        </p:nvSpPr>
        <p:spPr>
          <a:xfrm>
            <a:off x="510400" y="125038"/>
            <a:ext cx="7073741" cy="657081"/>
          </a:xfrm>
        </p:spPr>
        <p:txBody>
          <a:bodyPr>
            <a:normAutofit fontScale="90000"/>
          </a:bodyPr>
          <a:lstStyle/>
          <a:p>
            <a:r>
              <a:rPr lang="en-US" sz="3000" b="1" cap="none" dirty="0"/>
              <a:t>Data cleaning and MECE-breakdown</a:t>
            </a:r>
            <a:endParaRPr lang="en-IN" sz="3000" b="1" cap="none" dirty="0"/>
          </a:p>
        </p:txBody>
      </p:sp>
      <p:sp>
        <p:nvSpPr>
          <p:cNvPr id="3" name="Subtitle 2">
            <a:extLst>
              <a:ext uri="{FF2B5EF4-FFF2-40B4-BE49-F238E27FC236}">
                <a16:creationId xmlns:a16="http://schemas.microsoft.com/office/drawing/2014/main" id="{E31CC515-F8AB-F309-1574-89E2D9DF85E1}"/>
              </a:ext>
            </a:extLst>
          </p:cNvPr>
          <p:cNvSpPr>
            <a:spLocks noGrp="1"/>
          </p:cNvSpPr>
          <p:nvPr>
            <p:ph type="subTitle" idx="1"/>
          </p:nvPr>
        </p:nvSpPr>
        <p:spPr>
          <a:xfrm>
            <a:off x="1196788" y="1210236"/>
            <a:ext cx="4585447" cy="3491460"/>
          </a:xfrm>
        </p:spPr>
        <p:txBody>
          <a:bodyPr/>
          <a:lstStyle/>
          <a:p>
            <a:pPr algn="l"/>
            <a:r>
              <a:rPr lang="en-US" b="1" cap="none" dirty="0">
                <a:solidFill>
                  <a:schemeClr val="accent1"/>
                </a:solidFill>
              </a:rPr>
              <a:t>Data cleaning: </a:t>
            </a:r>
          </a:p>
          <a:p>
            <a:pPr algn="l"/>
            <a:r>
              <a:rPr lang="en-US" cap="none" dirty="0"/>
              <a:t>The Table contains many null value almost in each attributes ,</a:t>
            </a:r>
            <a:r>
              <a:rPr lang="en-IN" cap="none" dirty="0"/>
              <a:t>Replaced each with N/A and remove those column that are not needed for visualization such as Fax ,Phone Number , Image , Image thumbnail etc. After transformation I have created a MECE-breakdown for better understanding of dataset.</a:t>
            </a:r>
            <a:endParaRPr lang="en-US" cap="none" dirty="0"/>
          </a:p>
        </p:txBody>
      </p:sp>
      <p:pic>
        <p:nvPicPr>
          <p:cNvPr id="5" name="Picture 4">
            <a:extLst>
              <a:ext uri="{FF2B5EF4-FFF2-40B4-BE49-F238E27FC236}">
                <a16:creationId xmlns:a16="http://schemas.microsoft.com/office/drawing/2014/main" id="{F0BD43CF-2D27-60DB-01FE-387B4E3BD580}"/>
              </a:ext>
            </a:extLst>
          </p:cNvPr>
          <p:cNvPicPr>
            <a:picLocks noChangeAspect="1"/>
          </p:cNvPicPr>
          <p:nvPr/>
        </p:nvPicPr>
        <p:blipFill>
          <a:blip r:embed="rId2"/>
          <a:stretch>
            <a:fillRect/>
          </a:stretch>
        </p:blipFill>
        <p:spPr>
          <a:xfrm>
            <a:off x="6409767" y="973817"/>
            <a:ext cx="5353602" cy="5206201"/>
          </a:xfrm>
          <a:prstGeom prst="rect">
            <a:avLst/>
          </a:prstGeom>
        </p:spPr>
      </p:pic>
    </p:spTree>
    <p:extLst>
      <p:ext uri="{BB962C8B-B14F-4D97-AF65-F5344CB8AC3E}">
        <p14:creationId xmlns:p14="http://schemas.microsoft.com/office/powerpoint/2010/main" val="490273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12A7-8612-4926-C45E-75E7D2DE566C}"/>
              </a:ext>
            </a:extLst>
          </p:cNvPr>
          <p:cNvSpPr>
            <a:spLocks noGrp="1"/>
          </p:cNvSpPr>
          <p:nvPr>
            <p:ph type="ctrTitle"/>
          </p:nvPr>
        </p:nvSpPr>
        <p:spPr>
          <a:xfrm>
            <a:off x="529823" y="127000"/>
            <a:ext cx="4778777" cy="888721"/>
          </a:xfrm>
        </p:spPr>
        <p:txBody>
          <a:bodyPr>
            <a:normAutofit/>
          </a:bodyPr>
          <a:lstStyle/>
          <a:p>
            <a:r>
              <a:rPr lang="en-US" sz="4000" cap="none" dirty="0"/>
              <a:t>Power BI Questions</a:t>
            </a:r>
            <a:endParaRPr lang="en-IN" sz="4000" cap="none" dirty="0"/>
          </a:p>
        </p:txBody>
      </p:sp>
      <p:sp>
        <p:nvSpPr>
          <p:cNvPr id="3" name="Subtitle 2">
            <a:extLst>
              <a:ext uri="{FF2B5EF4-FFF2-40B4-BE49-F238E27FC236}">
                <a16:creationId xmlns:a16="http://schemas.microsoft.com/office/drawing/2014/main" id="{CE7D9619-D3F7-9C90-00A2-A87B6EE01FE8}"/>
              </a:ext>
            </a:extLst>
          </p:cNvPr>
          <p:cNvSpPr>
            <a:spLocks noGrp="1"/>
          </p:cNvSpPr>
          <p:nvPr>
            <p:ph type="subTitle" idx="1"/>
          </p:nvPr>
        </p:nvSpPr>
        <p:spPr>
          <a:xfrm>
            <a:off x="603250" y="1028142"/>
            <a:ext cx="11118850" cy="5016778"/>
          </a:xfrm>
        </p:spPr>
        <p:txBody>
          <a:bodyPr>
            <a:normAutofit fontScale="62500" lnSpcReduction="20000"/>
          </a:bodyPr>
          <a:lstStyle/>
          <a:p>
            <a:pPr algn="l">
              <a:buFont typeface="+mj-lt"/>
              <a:buAutoNum type="arabicPeriod"/>
            </a:pPr>
            <a:r>
              <a:rPr lang="en-US" sz="1900" b="1" i="0" dirty="0">
                <a:effectLst/>
                <a:latin typeface="Plus Jakarta Sans"/>
              </a:rPr>
              <a:t>How does customer distribution vary across different regions or customer segments? Can we visualize it on a map or bar chart?</a:t>
            </a:r>
          </a:p>
          <a:p>
            <a:pPr algn="l">
              <a:buFont typeface="+mj-lt"/>
              <a:buAutoNum type="arabicPeriod"/>
            </a:pPr>
            <a:r>
              <a:rPr lang="en-US" sz="1900" b="1" i="0" dirty="0">
                <a:effectLst/>
                <a:latin typeface="Plus Jakarta Sans"/>
              </a:rPr>
              <a:t>What is the trend in customer acquisition over time? Can we create a line chart or area chart to display it?</a:t>
            </a:r>
          </a:p>
          <a:p>
            <a:pPr algn="l">
              <a:buFont typeface="+mj-lt"/>
              <a:buAutoNum type="arabicPeriod"/>
            </a:pPr>
            <a:r>
              <a:rPr lang="en-US" sz="1900" b="1" i="0" dirty="0">
                <a:effectLst/>
                <a:latin typeface="Plus Jakarta Sans"/>
              </a:rPr>
              <a:t>Can we visualize the distribution of customer demographics such as age, gender, or income using histograms or pie charts?</a:t>
            </a:r>
          </a:p>
          <a:p>
            <a:pPr algn="l">
              <a:buFont typeface="+mj-lt"/>
              <a:buAutoNum type="arabicPeriod"/>
            </a:pPr>
            <a:r>
              <a:rPr lang="en-US" sz="1900" b="1" i="0" dirty="0">
                <a:effectLst/>
                <a:latin typeface="Plus Jakarta Sans"/>
              </a:rPr>
              <a:t>How does order volume change over time? Can we create a time series chart or stacked bar chart to visualize it?</a:t>
            </a:r>
          </a:p>
          <a:p>
            <a:pPr algn="l">
              <a:buFont typeface="+mj-lt"/>
              <a:buAutoNum type="arabicPeriod"/>
            </a:pPr>
            <a:r>
              <a:rPr lang="en-US" sz="1900" b="1" i="0" dirty="0">
                <a:effectLst/>
                <a:latin typeface="Plus Jakarta Sans"/>
              </a:rPr>
              <a:t>What is the distribution of order values? Can we create a histogram or box plot to display it?</a:t>
            </a:r>
          </a:p>
          <a:p>
            <a:pPr algn="l">
              <a:buFont typeface="+mj-lt"/>
              <a:buAutoNum type="arabicPeriod"/>
            </a:pPr>
            <a:r>
              <a:rPr lang="en-US" sz="1900" b="1" i="0" dirty="0">
                <a:effectLst/>
                <a:latin typeface="Plus Jakarta Sans"/>
              </a:rPr>
              <a:t>Can we visualize the average order processing time or shipping duration using a bar chart or box plot?</a:t>
            </a:r>
          </a:p>
          <a:p>
            <a:pPr algn="l">
              <a:buFont typeface="+mj-lt"/>
              <a:buAutoNum type="arabicPeriod"/>
            </a:pPr>
            <a:r>
              <a:rPr lang="en-US" sz="1900" b="1" i="0" dirty="0">
                <a:effectLst/>
                <a:latin typeface="Plus Jakarta Sans"/>
              </a:rPr>
              <a:t>How does employee productivity vary across different departments or job roles? Can we create a stacked bar chart or grouped column chart to    visualize it?</a:t>
            </a:r>
          </a:p>
          <a:p>
            <a:pPr algn="l">
              <a:buFont typeface="+mj-lt"/>
              <a:buAutoNum type="arabicPeriod"/>
            </a:pPr>
            <a:r>
              <a:rPr lang="en-US" sz="1900" b="1" i="0" dirty="0">
                <a:effectLst/>
                <a:latin typeface="Plus Jakarta Sans"/>
              </a:rPr>
              <a:t>What is the distribution of employee tenure? Can we create a histogram or box plot to display it?</a:t>
            </a:r>
          </a:p>
          <a:p>
            <a:pPr algn="l">
              <a:buFont typeface="+mj-lt"/>
              <a:buAutoNum type="arabicPeriod"/>
            </a:pPr>
            <a:r>
              <a:rPr lang="en-US" sz="1900" b="1" i="0" dirty="0">
                <a:effectLst/>
                <a:latin typeface="Plus Jakarta Sans"/>
              </a:rPr>
              <a:t>Can we visualize employee performance ratings or KPIs using a radar chart or bullet graph?</a:t>
            </a:r>
          </a:p>
          <a:p>
            <a:pPr algn="l">
              <a:buFont typeface="+mj-lt"/>
              <a:buAutoNum type="arabicPeriod"/>
            </a:pPr>
            <a:r>
              <a:rPr lang="en-US" sz="1900" b="1" i="0" dirty="0">
                <a:effectLst/>
                <a:latin typeface="Plus Jakarta Sans"/>
              </a:rPr>
              <a:t>What is the distribution of product ratings or reviews? Can we create a histogram or stacked bar chart to visualize it?</a:t>
            </a:r>
          </a:p>
          <a:p>
            <a:pPr algn="l">
              <a:buFont typeface="+mj-lt"/>
              <a:buAutoNum type="arabicPeriod"/>
            </a:pPr>
            <a:r>
              <a:rPr lang="en-US" sz="1900" b="1" i="0" dirty="0">
                <a:effectLst/>
                <a:latin typeface="Plus Jakarta Sans"/>
              </a:rPr>
              <a:t>How does the sales volume vary across different product categories? Can we create a bar chart or tree map to display it?</a:t>
            </a:r>
          </a:p>
          <a:p>
            <a:pPr algn="l">
              <a:buFont typeface="+mj-lt"/>
              <a:buAutoNum type="arabicPeriod"/>
            </a:pPr>
            <a:r>
              <a:rPr lang="en-US" sz="1900" b="1" i="0" dirty="0">
                <a:effectLst/>
                <a:latin typeface="Plus Jakarta Sans"/>
              </a:rPr>
              <a:t>Can we visualize the pricing distribution of products using a box plot or violin plot?</a:t>
            </a:r>
          </a:p>
          <a:p>
            <a:pPr algn="l">
              <a:buFont typeface="+mj-lt"/>
              <a:buAutoNum type="arabicPeriod"/>
            </a:pPr>
            <a:r>
              <a:rPr lang="en-US" sz="1900" b="1" i="0" dirty="0">
                <a:effectLst/>
                <a:latin typeface="Plus Jakarta Sans"/>
              </a:rPr>
              <a:t>What is the distribution of supplier ratings or performance metrics? Can we create a bar chart or radar chart to visualize it?</a:t>
            </a:r>
          </a:p>
          <a:p>
            <a:pPr algn="l">
              <a:buFont typeface="+mj-lt"/>
              <a:buAutoNum type="arabicPeriod"/>
            </a:pPr>
            <a:r>
              <a:rPr lang="en-US" sz="1900" b="1" i="0" dirty="0">
                <a:effectLst/>
                <a:latin typeface="Plus Jakarta Sans"/>
              </a:rPr>
              <a:t>How does the cost or pricing structure vary across different suppliers? Can we create a box plot or stacked bar chart to display it?</a:t>
            </a:r>
          </a:p>
          <a:p>
            <a:pPr algn="l">
              <a:buFont typeface="+mj-lt"/>
              <a:buAutoNum type="arabicPeriod"/>
            </a:pPr>
            <a:r>
              <a:rPr lang="en-US" sz="1900" b="1" i="0" dirty="0">
                <a:effectLst/>
                <a:latin typeface="Plus Jakarta Sans"/>
              </a:rPr>
              <a:t>Can we visualize the geographical distribution of suppliers using a map or bubble chart?</a:t>
            </a:r>
          </a:p>
          <a:p>
            <a:pPr algn="l"/>
            <a:endParaRPr lang="en-IN" dirty="0"/>
          </a:p>
        </p:txBody>
      </p:sp>
    </p:spTree>
    <p:extLst>
      <p:ext uri="{BB962C8B-B14F-4D97-AF65-F5344CB8AC3E}">
        <p14:creationId xmlns:p14="http://schemas.microsoft.com/office/powerpoint/2010/main" val="1955423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869184-6894-DF1C-9620-B3FAA00C401E}"/>
              </a:ext>
            </a:extLst>
          </p:cNvPr>
          <p:cNvSpPr txBox="1"/>
          <p:nvPr/>
        </p:nvSpPr>
        <p:spPr>
          <a:xfrm>
            <a:off x="800100" y="412750"/>
            <a:ext cx="8547100" cy="954107"/>
          </a:xfrm>
          <a:prstGeom prst="rect">
            <a:avLst/>
          </a:prstGeom>
          <a:noFill/>
        </p:spPr>
        <p:txBody>
          <a:bodyPr wrap="square" rtlCol="0">
            <a:spAutoFit/>
          </a:bodyPr>
          <a:lstStyle/>
          <a:p>
            <a:r>
              <a:rPr lang="en-US" sz="2000" b="0" i="0" dirty="0">
                <a:solidFill>
                  <a:schemeClr val="accent1"/>
                </a:solidFill>
                <a:effectLst/>
                <a:latin typeface="Plus Jakarta Sans"/>
              </a:rPr>
              <a:t>1.</a:t>
            </a:r>
            <a:r>
              <a:rPr lang="en-US" sz="1800" b="0" i="0" dirty="0">
                <a:solidFill>
                  <a:schemeClr val="accent1"/>
                </a:solidFill>
                <a:effectLst/>
                <a:latin typeface="Plus Jakarta Sans"/>
              </a:rPr>
              <a:t>How does customer distribution vary across different regions or customer segments? Can we visualize it on a map or bar chart?</a:t>
            </a:r>
          </a:p>
          <a:p>
            <a:endParaRPr lang="en-IN" dirty="0"/>
          </a:p>
        </p:txBody>
      </p:sp>
      <p:pic>
        <p:nvPicPr>
          <p:cNvPr id="5" name="Picture 4">
            <a:extLst>
              <a:ext uri="{FF2B5EF4-FFF2-40B4-BE49-F238E27FC236}">
                <a16:creationId xmlns:a16="http://schemas.microsoft.com/office/drawing/2014/main" id="{F6775261-F6E0-1E88-A080-AC2130DF3CA1}"/>
              </a:ext>
            </a:extLst>
          </p:cNvPr>
          <p:cNvPicPr>
            <a:picLocks noChangeAspect="1"/>
          </p:cNvPicPr>
          <p:nvPr/>
        </p:nvPicPr>
        <p:blipFill>
          <a:blip r:embed="rId2"/>
          <a:stretch>
            <a:fillRect/>
          </a:stretch>
        </p:blipFill>
        <p:spPr>
          <a:xfrm>
            <a:off x="4849555" y="1293028"/>
            <a:ext cx="6859845" cy="4271943"/>
          </a:xfrm>
          <a:prstGeom prst="rect">
            <a:avLst/>
          </a:prstGeom>
        </p:spPr>
      </p:pic>
      <p:sp>
        <p:nvSpPr>
          <p:cNvPr id="7" name="TextBox 6">
            <a:extLst>
              <a:ext uri="{FF2B5EF4-FFF2-40B4-BE49-F238E27FC236}">
                <a16:creationId xmlns:a16="http://schemas.microsoft.com/office/drawing/2014/main" id="{4DB9F8FA-2AFC-1499-AA4A-F552F8BF1C5C}"/>
              </a:ext>
            </a:extLst>
          </p:cNvPr>
          <p:cNvSpPr txBox="1"/>
          <p:nvPr/>
        </p:nvSpPr>
        <p:spPr>
          <a:xfrm>
            <a:off x="800100" y="1618505"/>
            <a:ext cx="3136900" cy="1477328"/>
          </a:xfrm>
          <a:prstGeom prst="rect">
            <a:avLst/>
          </a:prstGeom>
          <a:noFill/>
        </p:spPr>
        <p:txBody>
          <a:bodyPr wrap="square" rtlCol="0">
            <a:spAutoFit/>
          </a:bodyPr>
          <a:lstStyle/>
          <a:p>
            <a:r>
              <a:rPr lang="en-US" dirty="0"/>
              <a:t>Yes , we can create a map for visualization of customer distribution across different countries . and also we can create a bar chart for it.</a:t>
            </a:r>
            <a:endParaRPr lang="en-IN" dirty="0"/>
          </a:p>
        </p:txBody>
      </p:sp>
    </p:spTree>
    <p:extLst>
      <p:ext uri="{BB962C8B-B14F-4D97-AF65-F5344CB8AC3E}">
        <p14:creationId xmlns:p14="http://schemas.microsoft.com/office/powerpoint/2010/main" val="2622533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D835A8-C4D5-743B-95EA-1CFF8B881159}"/>
              </a:ext>
            </a:extLst>
          </p:cNvPr>
          <p:cNvSpPr txBox="1"/>
          <p:nvPr/>
        </p:nvSpPr>
        <p:spPr>
          <a:xfrm>
            <a:off x="1123950" y="412750"/>
            <a:ext cx="9201150" cy="954107"/>
          </a:xfrm>
          <a:prstGeom prst="rect">
            <a:avLst/>
          </a:prstGeom>
          <a:noFill/>
        </p:spPr>
        <p:txBody>
          <a:bodyPr wrap="square" rtlCol="0">
            <a:spAutoFit/>
          </a:bodyPr>
          <a:lstStyle/>
          <a:p>
            <a:r>
              <a:rPr lang="en-US" sz="2000" dirty="0">
                <a:solidFill>
                  <a:schemeClr val="accent1"/>
                </a:solidFill>
                <a:latin typeface="Plus Jakarta Sans"/>
              </a:rPr>
              <a:t>2. </a:t>
            </a:r>
            <a:r>
              <a:rPr lang="en-US" sz="1800" b="0" i="0" dirty="0">
                <a:solidFill>
                  <a:schemeClr val="accent1"/>
                </a:solidFill>
                <a:effectLst/>
                <a:latin typeface="Plus Jakarta Sans"/>
              </a:rPr>
              <a:t>What is the trend in customer acquisition over time? Can we create a line chart or area chart to display it?</a:t>
            </a:r>
          </a:p>
          <a:p>
            <a:endParaRPr lang="en-IN" dirty="0"/>
          </a:p>
        </p:txBody>
      </p:sp>
      <p:pic>
        <p:nvPicPr>
          <p:cNvPr id="5" name="Picture 4">
            <a:extLst>
              <a:ext uri="{FF2B5EF4-FFF2-40B4-BE49-F238E27FC236}">
                <a16:creationId xmlns:a16="http://schemas.microsoft.com/office/drawing/2014/main" id="{88431A02-D5F7-43E2-E1A4-96E450273E17}"/>
              </a:ext>
            </a:extLst>
          </p:cNvPr>
          <p:cNvPicPr>
            <a:picLocks noChangeAspect="1"/>
          </p:cNvPicPr>
          <p:nvPr/>
        </p:nvPicPr>
        <p:blipFill>
          <a:blip r:embed="rId2"/>
          <a:stretch>
            <a:fillRect/>
          </a:stretch>
        </p:blipFill>
        <p:spPr>
          <a:xfrm>
            <a:off x="5547964" y="1501539"/>
            <a:ext cx="5107335" cy="3372321"/>
          </a:xfrm>
          <a:prstGeom prst="rect">
            <a:avLst/>
          </a:prstGeom>
        </p:spPr>
      </p:pic>
      <p:sp>
        <p:nvSpPr>
          <p:cNvPr id="6" name="TextBox 5">
            <a:extLst>
              <a:ext uri="{FF2B5EF4-FFF2-40B4-BE49-F238E27FC236}">
                <a16:creationId xmlns:a16="http://schemas.microsoft.com/office/drawing/2014/main" id="{D0D7A9DF-C3C9-4A5E-276C-B57F8F21FFE7}"/>
              </a:ext>
            </a:extLst>
          </p:cNvPr>
          <p:cNvSpPr txBox="1"/>
          <p:nvPr/>
        </p:nvSpPr>
        <p:spPr>
          <a:xfrm>
            <a:off x="1536701" y="1727200"/>
            <a:ext cx="3073399" cy="2585323"/>
          </a:xfrm>
          <a:prstGeom prst="rect">
            <a:avLst/>
          </a:prstGeom>
          <a:noFill/>
        </p:spPr>
        <p:txBody>
          <a:bodyPr wrap="square" rtlCol="0">
            <a:spAutoFit/>
          </a:bodyPr>
          <a:lstStyle/>
          <a:p>
            <a:br>
              <a:rPr lang="en-US" b="0" i="0" dirty="0">
                <a:solidFill>
                  <a:srgbClr val="E3E3E3"/>
                </a:solidFill>
                <a:effectLst/>
                <a:latin typeface="Google Sans"/>
              </a:rPr>
            </a:br>
            <a:r>
              <a:rPr lang="en-US" b="0" i="0" dirty="0">
                <a:solidFill>
                  <a:srgbClr val="E3E3E3"/>
                </a:solidFill>
                <a:effectLst/>
                <a:latin typeface="Google Sans"/>
              </a:rPr>
              <a:t>The customer acquisition trend is increasing over time, but with some fluctuations. There seems to be a steeper increase from October 1994 to April 1995, followed by a period of slower growth until June 1996. </a:t>
            </a:r>
            <a:endParaRPr lang="en-IN" dirty="0"/>
          </a:p>
        </p:txBody>
      </p:sp>
    </p:spTree>
    <p:extLst>
      <p:ext uri="{BB962C8B-B14F-4D97-AF65-F5344CB8AC3E}">
        <p14:creationId xmlns:p14="http://schemas.microsoft.com/office/powerpoint/2010/main" val="39654779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A38E34-FF37-4E3E-7E4F-713AB6C28997}"/>
              </a:ext>
            </a:extLst>
          </p:cNvPr>
          <p:cNvSpPr txBox="1"/>
          <p:nvPr/>
        </p:nvSpPr>
        <p:spPr>
          <a:xfrm>
            <a:off x="1384300" y="469900"/>
            <a:ext cx="8305799" cy="954107"/>
          </a:xfrm>
          <a:prstGeom prst="rect">
            <a:avLst/>
          </a:prstGeom>
          <a:noFill/>
        </p:spPr>
        <p:txBody>
          <a:bodyPr wrap="square" rtlCol="0">
            <a:spAutoFit/>
          </a:bodyPr>
          <a:lstStyle/>
          <a:p>
            <a:r>
              <a:rPr lang="en-US" sz="2000" dirty="0">
                <a:solidFill>
                  <a:schemeClr val="accent1"/>
                </a:solidFill>
                <a:latin typeface="Plus Jakarta Sans"/>
              </a:rPr>
              <a:t>3</a:t>
            </a:r>
            <a:r>
              <a:rPr lang="en-US" dirty="0">
                <a:solidFill>
                  <a:schemeClr val="accent1"/>
                </a:solidFill>
                <a:latin typeface="Plus Jakarta Sans"/>
              </a:rPr>
              <a:t>.Can we visualize the distribution of customer demographics such as age, gender, or income using histograms or pie charts?</a:t>
            </a:r>
          </a:p>
          <a:p>
            <a:endParaRPr lang="en-IN" dirty="0"/>
          </a:p>
        </p:txBody>
      </p:sp>
      <p:pic>
        <p:nvPicPr>
          <p:cNvPr id="4" name="Picture 3">
            <a:extLst>
              <a:ext uri="{FF2B5EF4-FFF2-40B4-BE49-F238E27FC236}">
                <a16:creationId xmlns:a16="http://schemas.microsoft.com/office/drawing/2014/main" id="{7D8D17D2-FAFF-399E-28EE-B4CD4B62E9E7}"/>
              </a:ext>
            </a:extLst>
          </p:cNvPr>
          <p:cNvPicPr>
            <a:picLocks noChangeAspect="1"/>
          </p:cNvPicPr>
          <p:nvPr/>
        </p:nvPicPr>
        <p:blipFill>
          <a:blip r:embed="rId2"/>
          <a:stretch>
            <a:fillRect/>
          </a:stretch>
        </p:blipFill>
        <p:spPr>
          <a:xfrm>
            <a:off x="4762501" y="1689100"/>
            <a:ext cx="7086600" cy="3251199"/>
          </a:xfrm>
          <a:prstGeom prst="rect">
            <a:avLst/>
          </a:prstGeom>
        </p:spPr>
      </p:pic>
      <p:sp>
        <p:nvSpPr>
          <p:cNvPr id="5" name="TextBox 4">
            <a:extLst>
              <a:ext uri="{FF2B5EF4-FFF2-40B4-BE49-F238E27FC236}">
                <a16:creationId xmlns:a16="http://schemas.microsoft.com/office/drawing/2014/main" id="{C471EEA3-F8E4-28F6-DE48-2EB177DD20FB}"/>
              </a:ext>
            </a:extLst>
          </p:cNvPr>
          <p:cNvSpPr txBox="1"/>
          <p:nvPr/>
        </p:nvSpPr>
        <p:spPr>
          <a:xfrm>
            <a:off x="1244600" y="1295400"/>
            <a:ext cx="3111500" cy="5016758"/>
          </a:xfrm>
          <a:prstGeom prst="rect">
            <a:avLst/>
          </a:prstGeom>
          <a:noFill/>
        </p:spPr>
        <p:txBody>
          <a:bodyPr wrap="square" rtlCol="0">
            <a:spAutoFit/>
          </a:bodyPr>
          <a:lstStyle/>
          <a:p>
            <a:pPr marL="285750" indent="-285750">
              <a:buFont typeface="Wingdings" panose="05000000000000000000" pitchFamily="2" charset="2"/>
              <a:buChar char="Ø"/>
            </a:pPr>
            <a:r>
              <a:rPr lang="en-US" sz="1400" b="1" i="0" dirty="0">
                <a:solidFill>
                  <a:schemeClr val="accent1"/>
                </a:solidFill>
                <a:effectLst/>
                <a:latin typeface="Google Sans"/>
              </a:rPr>
              <a:t>Distribution of Customers by Country</a:t>
            </a:r>
            <a:r>
              <a:rPr lang="en-IN" sz="1400" b="1" i="0" dirty="0">
                <a:solidFill>
                  <a:schemeClr val="accent1"/>
                </a:solidFill>
                <a:effectLst/>
                <a:latin typeface="Google Sans"/>
              </a:rPr>
              <a:t>:</a:t>
            </a:r>
          </a:p>
          <a:p>
            <a:r>
              <a:rPr lang="en-US" sz="1400" b="0" i="0" dirty="0">
                <a:solidFill>
                  <a:srgbClr val="E3E3E3"/>
                </a:solidFill>
                <a:effectLst/>
                <a:latin typeface="Google Sans"/>
              </a:rPr>
              <a:t>A majority of customers around 60% are from Germany and the United States</a:t>
            </a:r>
            <a:r>
              <a:rPr lang="en-IN" sz="1400" b="1" dirty="0">
                <a:solidFill>
                  <a:schemeClr val="accent1"/>
                </a:solidFill>
                <a:latin typeface="Google Sans"/>
              </a:rPr>
              <a:t>.</a:t>
            </a:r>
            <a:r>
              <a:rPr lang="en-US" sz="1400" b="0" i="0" dirty="0">
                <a:solidFill>
                  <a:srgbClr val="E3E3E3"/>
                </a:solidFill>
                <a:effectLst/>
                <a:latin typeface="Google Sans"/>
              </a:rPr>
              <a:t> The remaining customers are spread across various countries, with no other country exceeding 10%.</a:t>
            </a:r>
          </a:p>
          <a:p>
            <a:pPr marL="285750" indent="-285750" algn="l">
              <a:buFont typeface="Wingdings" panose="05000000000000000000" pitchFamily="2" charset="2"/>
              <a:buChar char="Ø"/>
            </a:pPr>
            <a:r>
              <a:rPr lang="en-US" sz="1400" b="1" i="0" dirty="0">
                <a:solidFill>
                  <a:schemeClr val="accent1"/>
                </a:solidFill>
                <a:effectLst/>
                <a:latin typeface="Google Sans"/>
              </a:rPr>
              <a:t>Customer Distribution by Contact Role:  </a:t>
            </a:r>
          </a:p>
          <a:p>
            <a:pPr algn="l">
              <a:buFont typeface="Arial" panose="020B0604020202020204" pitchFamily="34" charset="0"/>
              <a:buChar char="•"/>
            </a:pPr>
            <a:r>
              <a:rPr lang="en-US" sz="1400" b="0" i="0" dirty="0">
                <a:solidFill>
                  <a:srgbClr val="E3E3E3"/>
                </a:solidFill>
                <a:effectLst/>
                <a:latin typeface="Google Sans"/>
              </a:rPr>
              <a:t>The largest group of customers around 40% have the contact role of Sales Representative.</a:t>
            </a:r>
          </a:p>
          <a:p>
            <a:pPr algn="l">
              <a:buFont typeface="Arial" panose="020B0604020202020204" pitchFamily="34" charset="0"/>
              <a:buChar char="•"/>
            </a:pPr>
            <a:r>
              <a:rPr lang="en-US" sz="1400" b="0" i="0" dirty="0">
                <a:solidFill>
                  <a:srgbClr val="E3E3E3"/>
                </a:solidFill>
                <a:effectLst/>
                <a:latin typeface="Google Sans"/>
              </a:rPr>
              <a:t>Other significant groups include Sales Manager around 14% and Accounting Manager around 10%.</a:t>
            </a:r>
          </a:p>
          <a:p>
            <a:pPr algn="l">
              <a:buFont typeface="Arial" panose="020B0604020202020204" pitchFamily="34" charset="0"/>
              <a:buChar char="•"/>
            </a:pPr>
            <a:r>
              <a:rPr lang="en-US" sz="1400" b="0" i="0" dirty="0">
                <a:solidFill>
                  <a:srgbClr val="E3E3E3"/>
                </a:solidFill>
                <a:effectLst/>
                <a:latin typeface="Google Sans"/>
              </a:rPr>
              <a:t>Smaller groups include Sales Associate, Marketing Manager, Order Administrator, Assistant Sales, and Owner/Marketing.</a:t>
            </a:r>
          </a:p>
          <a:p>
            <a:endParaRPr lang="en-US" b="1" i="0" dirty="0">
              <a:solidFill>
                <a:schemeClr val="accent1"/>
              </a:solidFill>
              <a:effectLst/>
              <a:latin typeface="Google Sans"/>
            </a:endParaRPr>
          </a:p>
          <a:p>
            <a:endParaRPr lang="en-US" b="1" i="0" dirty="0">
              <a:solidFill>
                <a:schemeClr val="accent1"/>
              </a:solidFill>
              <a:effectLst/>
              <a:latin typeface="Google Sans"/>
            </a:endParaRPr>
          </a:p>
          <a:p>
            <a:endParaRPr lang="en-US" dirty="0"/>
          </a:p>
        </p:txBody>
      </p:sp>
    </p:spTree>
    <p:extLst>
      <p:ext uri="{BB962C8B-B14F-4D97-AF65-F5344CB8AC3E}">
        <p14:creationId xmlns:p14="http://schemas.microsoft.com/office/powerpoint/2010/main" val="504306928"/>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Gallery">
      <a:majorFont>
        <a:latin typeface="Rockwell" panose="020606030202050204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2.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Gallery</Template>
  <TotalTime>820</TotalTime>
  <Words>4012</Words>
  <Application>Microsoft Office PowerPoint</Application>
  <PresentationFormat>Widescreen</PresentationFormat>
  <Paragraphs>162</Paragraphs>
  <Slides>44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Calibri</vt:lpstr>
      <vt:lpstr>Google Sans</vt:lpstr>
      <vt:lpstr>Plus Jakarta Sans</vt:lpstr>
      <vt:lpstr>Rockwell</vt:lpstr>
      <vt:lpstr>Wingdings</vt:lpstr>
      <vt:lpstr>Gallery</vt:lpstr>
      <vt:lpstr>Capstone Project North Wind Traders</vt:lpstr>
      <vt:lpstr>Topics</vt:lpstr>
      <vt:lpstr>Project overview</vt:lpstr>
      <vt:lpstr>Information about dataset table</vt:lpstr>
      <vt:lpstr>Data cleaning and MECE-breakdown</vt:lpstr>
      <vt:lpstr>Power BI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EDA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North Wind Traders</dc:title>
  <dc:creator>sahil bhardwaj</dc:creator>
  <cp:lastModifiedBy>sahil bhardwaj</cp:lastModifiedBy>
  <cp:revision>20</cp:revision>
  <dcterms:created xsi:type="dcterms:W3CDTF">2024-02-07T13:43:42Z</dcterms:created>
  <dcterms:modified xsi:type="dcterms:W3CDTF">2024-02-08T14:56:50Z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